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League Spartan" charset="1" panose="00000800000000000000"/>
      <p:regular r:id="rId25"/>
    </p:embeddedFont>
    <p:embeddedFont>
      <p:font typeface="Garet Light" charset="1" panose="00000000000000000000"/>
      <p:regular r:id="rId26"/>
    </p:embeddedFont>
    <p:embeddedFont>
      <p:font typeface="Garet Bold" charset="1" panose="00000000000000000000"/>
      <p:regular r:id="rId27"/>
    </p:embeddedFont>
    <p:embeddedFont>
      <p:font typeface="Garet" charset="1" panose="00000000000000000000"/>
      <p:regular r:id="rId28"/>
    </p:embeddedFont>
    <p:embeddedFont>
      <p:font typeface="Poppins" charset="1" panose="00000500000000000000"/>
      <p:regular r:id="rId32"/>
    </p:embeddedFont>
    <p:embeddedFont>
      <p:font typeface="Poppins Bold" charset="1" panose="00000800000000000000"/>
      <p:regular r:id="rId34"/>
    </p:embeddedFont>
    <p:embeddedFont>
      <p:font typeface="Canva Sans Bold" charset="1" panose="020B0803030501040103"/>
      <p:regular r:id="rId35"/>
    </p:embeddedFont>
    <p:embeddedFont>
      <p:font typeface="Now Heavy" charset="1" panose="00000A00000000000000"/>
      <p:regular r:id="rId37"/>
    </p:embeddedFont>
    <p:embeddedFont>
      <p:font typeface="Canva Sans" charset="1" panose="020B0503030501040103"/>
      <p:regular r:id="rId38"/>
    </p:embeddedFont>
    <p:embeddedFont>
      <p:font typeface="Alatsi" charset="1" panose="00000500000000000000"/>
      <p:regular r:id="rId40"/>
    </p:embeddedFont>
    <p:embeddedFont>
      <p:font typeface="Perandory Condensed" charset="1" panose="00000000000000000000"/>
      <p:regular r:id="rId42"/>
    </p:embeddedFont>
    <p:embeddedFont>
      <p:font typeface="Helvetica World" charset="1" panose="020B0500040000020004"/>
      <p:regular r:id="rId43"/>
    </p:embeddedFont>
    <p:embeddedFont>
      <p:font typeface="Noto Serif Display ExtraCondensed Bold Italics" charset="1" panose="02020806080505090204"/>
      <p:regular r:id="rId44"/>
    </p:embeddedFont>
    <p:embeddedFont>
      <p:font typeface="Codec Pro Bold" charset="1" panose="000006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fonts/font32.fntdata" Type="http://schemas.openxmlformats.org/officeDocument/2006/relationships/font"/><Relationship Id="rId33" Target="notesSlides/notesSlide2.xml" Type="http://schemas.openxmlformats.org/officeDocument/2006/relationships/notesSlide"/><Relationship Id="rId34" Target="fonts/font34.fntdata" Type="http://schemas.openxmlformats.org/officeDocument/2006/relationships/font"/><Relationship Id="rId35" Target="fonts/font35.fntdata" Type="http://schemas.openxmlformats.org/officeDocument/2006/relationships/font"/><Relationship Id="rId36" Target="notesSlides/notesSlide3.xml" Type="http://schemas.openxmlformats.org/officeDocument/2006/relationships/notesSlide"/><Relationship Id="rId37" Target="fonts/font37.fntdata" Type="http://schemas.openxmlformats.org/officeDocument/2006/relationships/font"/><Relationship Id="rId38" Target="fonts/font38.fntdata" Type="http://schemas.openxmlformats.org/officeDocument/2006/relationships/font"/><Relationship Id="rId39" Target="notesSlides/notesSlide4.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5.xml" Type="http://schemas.openxmlformats.org/officeDocument/2006/relationships/note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notesSlides/notesSlide6.xml" Type="http://schemas.openxmlformats.org/officeDocument/2006/relationships/notesSlide"/><Relationship Id="rId46" Target="notesSlides/notesSlide7.xml" Type="http://schemas.openxmlformats.org/officeDocument/2006/relationships/notesSlide"/><Relationship Id="rId47" Target="notesSlides/notesSlide8.xml" Type="http://schemas.openxmlformats.org/officeDocument/2006/relationships/notesSlide"/><Relationship Id="rId48" Target="notesSlides/notesSlide9.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Crop yields can be improved by using PA.</a:t>
            </a:r>
          </a:p>
          <a:p>
            <a:r>
              <a:rPr lang="en-US"/>
              <a:t>2. We can make decisions with the help of sensors, analysis tools, we can save human efforts like to spray using Unmanned Aerial Vehicles (UAVs) which are also called as Drones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Weeds prevent crop growth and yield by competing with crops for necessities like sunlight, water, and nutrients.</a:t>
            </a:r>
          </a:p>
          <a:p>
            <a:r>
              <a:rPr lang="en-US"/>
              <a:t/>
            </a:r>
          </a:p>
          <a:p>
            <a:r>
              <a:rPr lang="en-US"/>
              <a:t>2.Weeds have the potential to completely destroy crops in critical situations by preventing the crop from accessing essential resources.</a:t>
            </a:r>
          </a:p>
          <a:p>
            <a:r>
              <a:rPr lang="en-US"/>
              <a:t/>
            </a:r>
          </a:p>
          <a:p>
            <a:r>
              <a:rPr lang="en-US"/>
              <a:t>3.Farmers frequently use expensive and dangerous herbicides for controlling weeds.</a:t>
            </a:r>
          </a:p>
          <a:p>
            <a:r>
              <a:rPr lang="en-US"/>
              <a:t/>
            </a:r>
          </a:p>
          <a:p>
            <a:r>
              <a:rPr lang="en-US"/>
              <a:t>4. A lot of applications of herbicides can harm beneficial organisms, pollute water sources, and create weed species that are opposed to the herbicide.</a:t>
            </a:r>
          </a:p>
          <a:p>
            <a:r>
              <a:rPr lang="en-US"/>
              <a:t/>
            </a:r>
          </a:p>
          <a:p>
            <a:r>
              <a:rPr lang="en-US"/>
              <a:t>5.Farmers may face serious financial challenges the high cost of herbicides, particularly in developing nations.</a:t>
            </a:r>
          </a:p>
          <a:p>
            <a:r>
              <a:rPr lang="en-US"/>
              <a:t/>
            </a:r>
          </a:p>
          <a:p>
            <a:r>
              <a:rPr lang="en-US"/>
              <a:t>6.Large-scale, traditional weed control techniques, such as manual labor, are frequently unsustainable and useless.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Weed will affect to the crops in such a way that they will consume all the required resources which is mostly required for the crop growth because of that crops are getting damage and it will leads to low yield.</a:t>
            </a:r>
          </a:p>
          <a:p>
            <a:r>
              <a:rPr lang="en-US"/>
              <a:t/>
            </a:r>
          </a:p>
          <a:p>
            <a:r>
              <a:rPr lang="en-US"/>
              <a:t>2. To reduce the manual weed control like to spray pesticides , etc. that may also affect the crops growth as some times human may spray more on the actual crops side.</a:t>
            </a:r>
          </a:p>
          <a:p>
            <a:r>
              <a:rPr lang="en-US"/>
              <a:t/>
            </a:r>
          </a:p>
          <a:p>
            <a:r>
              <a:rPr lang="en-US"/>
              <a:t>3. various models are developed like ML, DL to get the exact location of crops but still its facing an issues like class imbalance, weather forecast,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Q1-&gt; The first question looks at how well DCGANs can create artificial images that mimic real UAV images, making the augmented data realistic and appropriate for CNN model training.</a:t>
            </a:r>
          </a:p>
          <a:p>
            <a:r>
              <a:rPr lang="en-US"/>
              <a:t/>
            </a:r>
          </a:p>
          <a:p>
            <a:r>
              <a:rPr lang="en-US"/>
              <a:t>Q2-&gt; Question 2 looks into whether adding synthetic data to the training process improves the CNN models' performance in real-world agricultural scenarios by making them more accurate at classifying weeds.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Unmanned Aerial Vehicles (UAVs) capture aerial images of fields.</a:t>
            </a:r>
          </a:p>
          <a:p>
            <a:r>
              <a:rPr lang="en-US"/>
              <a:t>2. Prepare the data for a model by extracting relevant features.</a:t>
            </a:r>
          </a:p>
          <a:p>
            <a:r>
              <a:rPr lang="en-US"/>
              <a:t>3.Real: Features are extracted from the real UAV images using a method (likely a CNN).</a:t>
            </a:r>
          </a:p>
          <a:p>
            <a:r>
              <a:rPr lang="en-US"/>
              <a:t>4.Fake: A DCGAN generates synthetic images from a feature vector. Features are then extracted from these fake images.</a:t>
            </a:r>
          </a:p>
          <a:p>
            <a:r>
              <a:rPr lang="en-US"/>
              <a:t>5. The discriminator is a neural network that learns to differentiate between the real and fake features.</a:t>
            </a:r>
          </a:p>
          <a:p>
            <a:r>
              <a:rPr lang="en-US"/>
              <a:t>6. Training: discriminator is trained using both real and fake features, with the goal of minimizing its classification loss.</a:t>
            </a:r>
          </a:p>
          <a:p>
            <a:r>
              <a:rPr lang="en-US"/>
              <a:t>7. The generator in the DCGAN also receives feedback from the discriminator to improve its ability to create realistic fake images.</a:t>
            </a:r>
          </a:p>
          <a:p>
            <a:r>
              <a:rPr lang="en-US"/>
              <a:t>8. The main aim is to train a robust weed detection system that can accurately identify weeds in real-world field images.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Confusion Matrix</a:t>
            </a:r>
          </a:p>
          <a:p>
            <a:r>
              <a:rPr lang="en-US"/>
              <a:t/>
            </a:r>
          </a:p>
          <a:p>
            <a:r>
              <a:rPr lang="en-US"/>
              <a:t>Soil: Perfect classification (100% accuracy).</a:t>
            </a:r>
          </a:p>
          <a:p>
            <a:r>
              <a:rPr lang="en-US"/>
              <a:t>Soybean &amp; Grass: Decent performance.</a:t>
            </a:r>
          </a:p>
          <a:p>
            <a:r>
              <a:rPr lang="en-US"/>
              <a:t>Soybean: 60% accuracy, with 40% misclassified as broadleaf.</a:t>
            </a:r>
          </a:p>
          <a:p>
            <a:r>
              <a:rPr lang="en-US"/>
              <a:t>Grass: 74% accuracy, with misclassifications mainly into broadleaf (9%) and soybean (18%).</a:t>
            </a:r>
          </a:p>
          <a:p>
            <a:r>
              <a:rPr lang="en-US"/>
              <a:t>Broadleaf: The most challenging class.</a:t>
            </a:r>
          </a:p>
          <a:p>
            <a:r>
              <a:rPr lang="en-US"/>
              <a:t>Only 51% accuracy.</a:t>
            </a:r>
          </a:p>
          <a:p>
            <a:r>
              <a:rPr lang="en-US"/>
              <a:t>Significant confusion with soybean (44%).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Confusion Matrix</a:t>
            </a:r>
          </a:p>
          <a:p>
            <a:r>
              <a:rPr lang="en-US"/>
              <a:t/>
            </a:r>
          </a:p>
          <a:p>
            <a:r>
              <a:rPr lang="en-US"/>
              <a:t>Broadleaf &amp; Soybean:</a:t>
            </a:r>
          </a:p>
          <a:p>
            <a:r>
              <a:rPr lang="en-US"/>
              <a:t>Misclassifications between these two drastically reduced. Now both have 98% accuracy!soybean (44%).</a:t>
            </a:r>
          </a:p>
          <a:p>
            <a:r>
              <a:rPr lang="en-US"/>
              <a:t/>
            </a:r>
          </a:p>
          <a:p>
            <a:r>
              <a:rPr lang="en-US"/>
              <a:t>Grass:Still some confusion with broadleaf, but overall better accuracy (91%)</a:t>
            </a:r>
          </a:p>
          <a:p>
            <a:r>
              <a:rPr lang="en-US"/>
              <a:t/>
            </a:r>
          </a:p>
          <a:p>
            <a:r>
              <a:rPr lang="en-US"/>
              <a:t>Soil:</a:t>
            </a:r>
          </a:p>
          <a:p>
            <a:r>
              <a:rPr lang="en-US"/>
              <a:t>Remains perfect - 100%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Confusion Matrix</a:t>
            </a:r>
          </a:p>
          <a:p>
            <a:r>
              <a:rPr lang="en-US"/>
              <a:t/>
            </a:r>
          </a:p>
          <a:p>
            <a:r>
              <a:rPr lang="en-US"/>
              <a:t>Broadleaf &amp; Soybean:</a:t>
            </a:r>
          </a:p>
          <a:p>
            <a:r>
              <a:rPr lang="en-US"/>
              <a:t>Misclassifications between these two drastically reduced. Now both have 98% accuracy!soybean (44%).</a:t>
            </a:r>
          </a:p>
          <a:p>
            <a:r>
              <a:rPr lang="en-US"/>
              <a:t/>
            </a:r>
          </a:p>
          <a:p>
            <a:r>
              <a:rPr lang="en-US"/>
              <a:t>Grass:Still some confusion with broadleaf, but overall better accuracy (91%)</a:t>
            </a:r>
          </a:p>
          <a:p>
            <a:r>
              <a:rPr lang="en-US"/>
              <a:t/>
            </a:r>
          </a:p>
          <a:p>
            <a:r>
              <a:rPr lang="en-US"/>
              <a:t>Soil:</a:t>
            </a:r>
          </a:p>
          <a:p>
            <a:r>
              <a:rPr lang="en-US"/>
              <a:t>Remains perfect - 100%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Confusion Matrix</a:t>
            </a:r>
          </a:p>
          <a:p>
            <a:r>
              <a:rPr lang="en-US"/>
              <a:t/>
            </a:r>
          </a:p>
          <a:p>
            <a:r>
              <a:rPr lang="en-US"/>
              <a:t>Broadleaf &amp; Soybean:</a:t>
            </a:r>
          </a:p>
          <a:p>
            <a:r>
              <a:rPr lang="en-US"/>
              <a:t>Misclassifications between these two drastically reduced. Now both have 98% accuracy!soybean (44%).</a:t>
            </a:r>
          </a:p>
          <a:p>
            <a:r>
              <a:rPr lang="en-US"/>
              <a:t/>
            </a:r>
          </a:p>
          <a:p>
            <a:r>
              <a:rPr lang="en-US"/>
              <a:t>Grass:Still some confusion with broadleaf, but overall better accuracy (91%)</a:t>
            </a:r>
          </a:p>
          <a:p>
            <a:r>
              <a:rPr lang="en-US"/>
              <a:t/>
            </a:r>
          </a:p>
          <a:p>
            <a:r>
              <a:rPr lang="en-US"/>
              <a:t>Soil:</a:t>
            </a:r>
          </a:p>
          <a:p>
            <a:r>
              <a:rPr lang="en-US"/>
              <a:t>Remains perfect - 100%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0.png" Type="http://schemas.openxmlformats.org/officeDocument/2006/relationships/image"/><Relationship Id="rId4"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2.png" Type="http://schemas.openxmlformats.org/officeDocument/2006/relationships/image"/><Relationship Id="rId4"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3.jpeg" Type="http://schemas.openxmlformats.org/officeDocument/2006/relationships/image"/><Relationship Id="rId4" Target="../media/image14.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https://arxiv.org/abs/2103.01415"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https://ieeexplore.ieee.org/stamp/stamp.jsp?tp=&amp;arnumber=10570187"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https://arxiv.org/pdf/1905.10920"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6.jpeg" Type="http://schemas.openxmlformats.org/officeDocument/2006/relationships/image"/><Relationship Id="rId4" Target="../media/image17.png" Type="http://schemas.openxmlformats.org/officeDocument/2006/relationships/image"/><Relationship Id="rId5" Target="../media/image1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2.jpeg" Type="http://schemas.openxmlformats.org/officeDocument/2006/relationships/image"/><Relationship Id="rId4"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218" t="-22650" r="-7570" b="0"/>
            </a:stretch>
          </a:blipFill>
        </p:spPr>
      </p:sp>
      <p:sp>
        <p:nvSpPr>
          <p:cNvPr name="Freeform 3" id="3"/>
          <p:cNvSpPr/>
          <p:nvPr/>
        </p:nvSpPr>
        <p:spPr>
          <a:xfrm flipH="false" flipV="false" rot="0">
            <a:off x="-954764" y="2268152"/>
            <a:ext cx="21215842" cy="11964886"/>
          </a:xfrm>
          <a:custGeom>
            <a:avLst/>
            <a:gdLst/>
            <a:ahLst/>
            <a:cxnLst/>
            <a:rect r="r" b="b" t="t" l="l"/>
            <a:pathLst>
              <a:path h="11964886" w="21215842">
                <a:moveTo>
                  <a:pt x="0" y="0"/>
                </a:moveTo>
                <a:lnTo>
                  <a:pt x="21215842" y="0"/>
                </a:lnTo>
                <a:lnTo>
                  <a:pt x="21215842" y="11964886"/>
                </a:lnTo>
                <a:lnTo>
                  <a:pt x="0" y="11964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438883" y="1831592"/>
            <a:ext cx="323786" cy="620495"/>
          </a:xfrm>
          <a:custGeom>
            <a:avLst/>
            <a:gdLst/>
            <a:ahLst/>
            <a:cxnLst/>
            <a:rect r="r" b="b" t="t" l="l"/>
            <a:pathLst>
              <a:path h="620495" w="323786">
                <a:moveTo>
                  <a:pt x="0" y="0"/>
                </a:moveTo>
                <a:lnTo>
                  <a:pt x="323786" y="0"/>
                </a:lnTo>
                <a:lnTo>
                  <a:pt x="323786" y="620495"/>
                </a:lnTo>
                <a:lnTo>
                  <a:pt x="0" y="6204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794982" y="283860"/>
            <a:ext cx="4698036" cy="1068176"/>
            <a:chOff x="0" y="0"/>
            <a:chExt cx="1787422" cy="406400"/>
          </a:xfrm>
        </p:grpSpPr>
        <p:sp>
          <p:nvSpPr>
            <p:cNvPr name="Freeform 6" id="6"/>
            <p:cNvSpPr/>
            <p:nvPr/>
          </p:nvSpPr>
          <p:spPr>
            <a:xfrm flipH="false" flipV="false" rot="0">
              <a:off x="0" y="0"/>
              <a:ext cx="1787422" cy="406400"/>
            </a:xfrm>
            <a:custGeom>
              <a:avLst/>
              <a:gdLst/>
              <a:ahLst/>
              <a:cxnLst/>
              <a:rect r="r" b="b" t="t" l="l"/>
              <a:pathLst>
                <a:path h="406400" w="1787422">
                  <a:moveTo>
                    <a:pt x="1584222" y="0"/>
                  </a:moveTo>
                  <a:cubicBezTo>
                    <a:pt x="1696447" y="0"/>
                    <a:pt x="1787422" y="90976"/>
                    <a:pt x="1787422" y="203200"/>
                  </a:cubicBezTo>
                  <a:cubicBezTo>
                    <a:pt x="1787422" y="315424"/>
                    <a:pt x="1696447" y="406400"/>
                    <a:pt x="158422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0" y="-38100"/>
              <a:ext cx="1787422" cy="444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622472" y="2328262"/>
            <a:ext cx="13043057" cy="7439025"/>
          </a:xfrm>
          <a:prstGeom prst="rect">
            <a:avLst/>
          </a:prstGeom>
        </p:spPr>
        <p:txBody>
          <a:bodyPr anchor="t" rtlCol="false" tIns="0" lIns="0" bIns="0" rIns="0">
            <a:spAutoFit/>
          </a:bodyPr>
          <a:lstStyle/>
          <a:p>
            <a:pPr algn="ctr">
              <a:lnSpc>
                <a:spcPts val="8400"/>
              </a:lnSpc>
            </a:pPr>
            <a:r>
              <a:rPr lang="en-US" sz="6000">
                <a:solidFill>
                  <a:srgbClr val="FFFFFF"/>
                </a:solidFill>
                <a:latin typeface="League Spartan"/>
                <a:ea typeface="League Spartan"/>
                <a:cs typeface="League Spartan"/>
                <a:sym typeface="League Spartan"/>
              </a:rPr>
              <a:t>UNSUPERVISED REPRESENTATION LEARNING WITH DEEP CONVOLUTIONAL GENERATIVE ADVERSARIAL NETWORKS FOR PRECISION AGRICULTURE</a:t>
            </a:r>
          </a:p>
          <a:p>
            <a:pPr algn="ctr">
              <a:lnSpc>
                <a:spcPts val="8400"/>
              </a:lnSpc>
              <a:spcBef>
                <a:spcPct val="0"/>
              </a:spcBef>
            </a:pPr>
          </a:p>
        </p:txBody>
      </p:sp>
      <p:sp>
        <p:nvSpPr>
          <p:cNvPr name="Freeform 9" id="9"/>
          <p:cNvSpPr/>
          <p:nvPr/>
        </p:nvSpPr>
        <p:spPr>
          <a:xfrm flipH="false" flipV="false" rot="0">
            <a:off x="30430" y="533400"/>
            <a:ext cx="5184084" cy="2621057"/>
          </a:xfrm>
          <a:custGeom>
            <a:avLst/>
            <a:gdLst/>
            <a:ahLst/>
            <a:cxnLst/>
            <a:rect r="r" b="b" t="t" l="l"/>
            <a:pathLst>
              <a:path h="2621057" w="5184084">
                <a:moveTo>
                  <a:pt x="0" y="0"/>
                </a:moveTo>
                <a:lnTo>
                  <a:pt x="5184084" y="0"/>
                </a:lnTo>
                <a:lnTo>
                  <a:pt x="5184084" y="2621057"/>
                </a:lnTo>
                <a:lnTo>
                  <a:pt x="0" y="2621057"/>
                </a:lnTo>
                <a:lnTo>
                  <a:pt x="0" y="0"/>
                </a:lnTo>
                <a:close/>
              </a:path>
            </a:pathLst>
          </a:custGeom>
          <a:blipFill>
            <a:blip r:embed="rId7"/>
            <a:stretch>
              <a:fillRect l="0" t="0" r="0" b="0"/>
            </a:stretch>
          </a:blipFill>
        </p:spPr>
      </p:sp>
      <p:sp>
        <p:nvSpPr>
          <p:cNvPr name="TextBox 10" id="10"/>
          <p:cNvSpPr txBox="true"/>
          <p:nvPr/>
        </p:nvSpPr>
        <p:spPr>
          <a:xfrm rot="0">
            <a:off x="5335562" y="8708191"/>
            <a:ext cx="3411035" cy="1374775"/>
          </a:xfrm>
          <a:prstGeom prst="rect">
            <a:avLst/>
          </a:prstGeom>
        </p:spPr>
        <p:txBody>
          <a:bodyPr anchor="t" rtlCol="false" tIns="0" lIns="0" bIns="0" rIns="0">
            <a:spAutoFit/>
          </a:bodyPr>
          <a:lstStyle/>
          <a:p>
            <a:pPr algn="l">
              <a:lnSpc>
                <a:spcPts val="5599"/>
              </a:lnSpc>
            </a:pPr>
            <a:r>
              <a:rPr lang="en-US" sz="3999">
                <a:solidFill>
                  <a:srgbClr val="FFFFFF"/>
                </a:solidFill>
                <a:latin typeface="Garet Light"/>
                <a:ea typeface="Garet Light"/>
                <a:cs typeface="Garet Light"/>
                <a:sym typeface="Garet Light"/>
              </a:rPr>
              <a:t>Supervisor:</a:t>
            </a:r>
          </a:p>
          <a:p>
            <a:pPr algn="l">
              <a:lnSpc>
                <a:spcPts val="5599"/>
              </a:lnSpc>
              <a:spcBef>
                <a:spcPct val="0"/>
              </a:spcBef>
            </a:pPr>
          </a:p>
        </p:txBody>
      </p:sp>
      <p:sp>
        <p:nvSpPr>
          <p:cNvPr name="TextBox 11" id="11"/>
          <p:cNvSpPr txBox="true"/>
          <p:nvPr/>
        </p:nvSpPr>
        <p:spPr>
          <a:xfrm rot="0">
            <a:off x="8254402" y="8698666"/>
            <a:ext cx="5433160" cy="1374775"/>
          </a:xfrm>
          <a:prstGeom prst="rect">
            <a:avLst/>
          </a:prstGeom>
        </p:spPr>
        <p:txBody>
          <a:bodyPr anchor="t" rtlCol="false" tIns="0" lIns="0" bIns="0" rIns="0">
            <a:spAutoFit/>
          </a:bodyPr>
          <a:lstStyle/>
          <a:p>
            <a:pPr algn="ctr">
              <a:lnSpc>
                <a:spcPts val="5599"/>
              </a:lnSpc>
            </a:pPr>
            <a:r>
              <a:rPr lang="en-US" sz="3999">
                <a:solidFill>
                  <a:srgbClr val="FFFFFF"/>
                </a:solidFill>
                <a:latin typeface="Garet Bold"/>
                <a:ea typeface="Garet Bold"/>
                <a:cs typeface="Garet Bold"/>
                <a:sym typeface="Garet Bold"/>
              </a:rPr>
              <a:t>Dr. Shagufta Henna</a:t>
            </a:r>
          </a:p>
          <a:p>
            <a:pPr algn="ctr">
              <a:lnSpc>
                <a:spcPts val="5599"/>
              </a:lnSpc>
              <a:spcBef>
                <a:spcPct val="0"/>
              </a:spcBef>
            </a:pPr>
          </a:p>
        </p:txBody>
      </p:sp>
      <p:sp>
        <p:nvSpPr>
          <p:cNvPr name="TextBox 12" id="12"/>
          <p:cNvSpPr txBox="true"/>
          <p:nvPr/>
        </p:nvSpPr>
        <p:spPr>
          <a:xfrm rot="0">
            <a:off x="7267301" y="476250"/>
            <a:ext cx="3753398" cy="1047750"/>
          </a:xfrm>
          <a:prstGeom prst="rect">
            <a:avLst/>
          </a:prstGeom>
        </p:spPr>
        <p:txBody>
          <a:bodyPr anchor="t" rtlCol="false" tIns="0" lIns="0" bIns="0" rIns="0">
            <a:spAutoFit/>
          </a:bodyPr>
          <a:lstStyle/>
          <a:p>
            <a:pPr algn="ctr">
              <a:lnSpc>
                <a:spcPts val="4200"/>
              </a:lnSpc>
            </a:pPr>
            <a:r>
              <a:rPr lang="en-US" sz="3000">
                <a:solidFill>
                  <a:srgbClr val="FFFFFF"/>
                </a:solidFill>
                <a:latin typeface="Garet Bold"/>
                <a:ea typeface="Garet Bold"/>
                <a:cs typeface="Garet Bold"/>
                <a:sym typeface="Garet Bold"/>
              </a:rPr>
              <a:t>MSC. Data Science</a:t>
            </a:r>
          </a:p>
          <a:p>
            <a:pPr algn="ctr">
              <a:lnSpc>
                <a:spcPts val="4200"/>
              </a:lnSpc>
              <a:spcBef>
                <a:spcPct val="0"/>
              </a:spcBef>
            </a:pPr>
          </a:p>
        </p:txBody>
      </p:sp>
      <p:sp>
        <p:nvSpPr>
          <p:cNvPr name="TextBox 13" id="13"/>
          <p:cNvSpPr txBox="true"/>
          <p:nvPr/>
        </p:nvSpPr>
        <p:spPr>
          <a:xfrm rot="0">
            <a:off x="5335562" y="9581316"/>
            <a:ext cx="4715730" cy="596900"/>
          </a:xfrm>
          <a:prstGeom prst="rect">
            <a:avLst/>
          </a:prstGeom>
        </p:spPr>
        <p:txBody>
          <a:bodyPr anchor="t" rtlCol="false" tIns="0" lIns="0" bIns="0" rIns="0">
            <a:spAutoFit/>
          </a:bodyPr>
          <a:lstStyle/>
          <a:p>
            <a:pPr algn="l">
              <a:lnSpc>
                <a:spcPts val="4900"/>
              </a:lnSpc>
              <a:spcBef>
                <a:spcPct val="0"/>
              </a:spcBef>
            </a:pPr>
            <a:r>
              <a:rPr lang="en-US" sz="3500">
                <a:solidFill>
                  <a:srgbClr val="FFFFFF"/>
                </a:solidFill>
                <a:latin typeface="Garet"/>
                <a:ea typeface="Garet"/>
                <a:cs typeface="Garet"/>
                <a:sym typeface="Garet"/>
              </a:rPr>
              <a:t>Student Number:</a:t>
            </a:r>
          </a:p>
        </p:txBody>
      </p:sp>
      <p:sp>
        <p:nvSpPr>
          <p:cNvPr name="TextBox 14" id="14"/>
          <p:cNvSpPr txBox="true"/>
          <p:nvPr/>
        </p:nvSpPr>
        <p:spPr>
          <a:xfrm rot="0">
            <a:off x="7994510" y="9581316"/>
            <a:ext cx="5433160" cy="596900"/>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Garet Bold"/>
                <a:ea typeface="Garet Bold"/>
                <a:cs typeface="Garet Bold"/>
                <a:sym typeface="Garet Bold"/>
              </a:rPr>
              <a:t>L00179080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63022"/>
        </a:solidFill>
      </p:bgPr>
    </p:bg>
    <p:spTree>
      <p:nvGrpSpPr>
        <p:cNvPr id="1" name=""/>
        <p:cNvGrpSpPr/>
        <p:nvPr/>
      </p:nvGrpSpPr>
      <p:grpSpPr>
        <a:xfrm>
          <a:off x="0" y="0"/>
          <a:ext cx="0" cy="0"/>
          <a:chOff x="0" y="0"/>
          <a:chExt cx="0" cy="0"/>
        </a:xfrm>
      </p:grpSpPr>
      <p:grpSp>
        <p:nvGrpSpPr>
          <p:cNvPr name="Group 2" id="2"/>
          <p:cNvGrpSpPr/>
          <p:nvPr/>
        </p:nvGrpSpPr>
        <p:grpSpPr>
          <a:xfrm rot="0">
            <a:off x="339418" y="3465357"/>
            <a:ext cx="8617049" cy="4089180"/>
            <a:chOff x="0" y="0"/>
            <a:chExt cx="11489398" cy="5452240"/>
          </a:xfrm>
        </p:grpSpPr>
        <p:pic>
          <p:nvPicPr>
            <p:cNvPr name="Picture 3" id="3"/>
            <p:cNvPicPr>
              <a:picLocks noChangeAspect="true"/>
            </p:cNvPicPr>
            <p:nvPr/>
          </p:nvPicPr>
          <p:blipFill>
            <a:blip r:embed="rId2"/>
            <a:srcRect l="0" t="479" r="0" b="479"/>
            <a:stretch>
              <a:fillRect/>
            </a:stretch>
          </p:blipFill>
          <p:spPr>
            <a:xfrm flipH="false" flipV="false">
              <a:off x="0" y="0"/>
              <a:ext cx="11489398" cy="5452240"/>
            </a:xfrm>
            <a:prstGeom prst="rect">
              <a:avLst/>
            </a:prstGeom>
          </p:spPr>
        </p:pic>
      </p:grpSp>
      <p:sp>
        <p:nvSpPr>
          <p:cNvPr name="AutoShape 4" id="4"/>
          <p:cNvSpPr/>
          <p:nvPr/>
        </p:nvSpPr>
        <p:spPr>
          <a:xfrm flipV="true">
            <a:off x="540140" y="3311505"/>
            <a:ext cx="7889430" cy="0"/>
          </a:xfrm>
          <a:prstGeom prst="line">
            <a:avLst/>
          </a:prstGeom>
          <a:ln cap="flat" w="19050">
            <a:solidFill>
              <a:srgbClr val="F6F0DF"/>
            </a:solidFill>
            <a:prstDash val="solid"/>
            <a:headEnd type="none" len="sm" w="sm"/>
            <a:tailEnd type="none" len="sm" w="sm"/>
          </a:ln>
        </p:spPr>
      </p:sp>
      <p:grpSp>
        <p:nvGrpSpPr>
          <p:cNvPr name="Group 5" id="5"/>
          <p:cNvGrpSpPr/>
          <p:nvPr/>
        </p:nvGrpSpPr>
        <p:grpSpPr>
          <a:xfrm rot="0">
            <a:off x="9144000" y="3664656"/>
            <a:ext cx="8115300" cy="3690582"/>
            <a:chOff x="0" y="0"/>
            <a:chExt cx="10820400" cy="4920776"/>
          </a:xfrm>
        </p:grpSpPr>
        <p:pic>
          <p:nvPicPr>
            <p:cNvPr name="Picture 6" id="6"/>
            <p:cNvPicPr>
              <a:picLocks noChangeAspect="true"/>
            </p:cNvPicPr>
            <p:nvPr/>
          </p:nvPicPr>
          <p:blipFill>
            <a:blip r:embed="rId3"/>
            <a:srcRect l="0" t="3520" r="0" b="3520"/>
            <a:stretch>
              <a:fillRect/>
            </a:stretch>
          </p:blipFill>
          <p:spPr>
            <a:xfrm flipH="false" flipV="false">
              <a:off x="0" y="0"/>
              <a:ext cx="10820400" cy="4920776"/>
            </a:xfrm>
            <a:prstGeom prst="rect">
              <a:avLst/>
            </a:prstGeom>
          </p:spPr>
        </p:pic>
      </p:grpSp>
      <p:sp>
        <p:nvSpPr>
          <p:cNvPr name="AutoShape 7" id="7"/>
          <p:cNvSpPr/>
          <p:nvPr/>
        </p:nvSpPr>
        <p:spPr>
          <a:xfrm flipV="true">
            <a:off x="9144000" y="3321030"/>
            <a:ext cx="7889430" cy="0"/>
          </a:xfrm>
          <a:prstGeom prst="line">
            <a:avLst/>
          </a:prstGeom>
          <a:ln cap="flat" w="19050">
            <a:solidFill>
              <a:srgbClr val="F6F0DF"/>
            </a:solidFill>
            <a:prstDash val="solid"/>
            <a:headEnd type="none" len="sm" w="sm"/>
            <a:tailEnd type="none" len="sm" w="sm"/>
          </a:ln>
        </p:spPr>
      </p:sp>
      <p:sp>
        <p:nvSpPr>
          <p:cNvPr name="TextBox 8" id="8"/>
          <p:cNvSpPr txBox="true"/>
          <p:nvPr/>
        </p:nvSpPr>
        <p:spPr>
          <a:xfrm rot="0">
            <a:off x="339418" y="468313"/>
            <a:ext cx="16919882" cy="1320799"/>
          </a:xfrm>
          <a:prstGeom prst="rect">
            <a:avLst/>
          </a:prstGeom>
        </p:spPr>
        <p:txBody>
          <a:bodyPr anchor="t" rtlCol="false" tIns="0" lIns="0" bIns="0" rIns="0">
            <a:spAutoFit/>
          </a:bodyPr>
          <a:lstStyle/>
          <a:p>
            <a:pPr algn="ctr">
              <a:lnSpc>
                <a:spcPts val="8799"/>
              </a:lnSpc>
            </a:pPr>
            <a:r>
              <a:rPr lang="en-US" sz="9999" spc="359">
                <a:solidFill>
                  <a:srgbClr val="F6F0DF"/>
                </a:solidFill>
                <a:latin typeface="Perandory Condensed"/>
                <a:ea typeface="Perandory Condensed"/>
                <a:cs typeface="Perandory Condensed"/>
                <a:sym typeface="Perandory Condensed"/>
              </a:rPr>
              <a:t>DCGAN DEsign</a:t>
            </a:r>
          </a:p>
        </p:txBody>
      </p:sp>
      <p:sp>
        <p:nvSpPr>
          <p:cNvPr name="TextBox 9" id="9"/>
          <p:cNvSpPr txBox="true"/>
          <p:nvPr/>
        </p:nvSpPr>
        <p:spPr>
          <a:xfrm rot="0">
            <a:off x="540140" y="7487862"/>
            <a:ext cx="8259219" cy="1590675"/>
          </a:xfrm>
          <a:prstGeom prst="rect">
            <a:avLst/>
          </a:prstGeom>
        </p:spPr>
        <p:txBody>
          <a:bodyPr anchor="t" rtlCol="false" tIns="0" lIns="0" bIns="0" rIns="0">
            <a:spAutoFit/>
          </a:bodyPr>
          <a:lstStyle/>
          <a:p>
            <a:pPr algn="just">
              <a:lnSpc>
                <a:spcPts val="4200"/>
              </a:lnSpc>
            </a:pPr>
            <a:r>
              <a:rPr lang="en-US" sz="3000">
                <a:solidFill>
                  <a:srgbClr val="F6F0DF"/>
                </a:solidFill>
                <a:latin typeface="Helvetica World"/>
                <a:ea typeface="Helvetica World"/>
                <a:cs typeface="Helvetica World"/>
                <a:sym typeface="Helvetica World"/>
              </a:rPr>
              <a:t>The figure shows how a generator network in a DCGAN is constructed and how a random noise vector is converted into a synthetic image. </a:t>
            </a:r>
          </a:p>
        </p:txBody>
      </p:sp>
      <p:sp>
        <p:nvSpPr>
          <p:cNvPr name="TextBox 10" id="10"/>
          <p:cNvSpPr txBox="true"/>
          <p:nvPr/>
        </p:nvSpPr>
        <p:spPr>
          <a:xfrm rot="0">
            <a:off x="540140" y="2109237"/>
            <a:ext cx="8993403" cy="1221318"/>
          </a:xfrm>
          <a:prstGeom prst="rect">
            <a:avLst/>
          </a:prstGeom>
        </p:spPr>
        <p:txBody>
          <a:bodyPr anchor="t" rtlCol="false" tIns="0" lIns="0" bIns="0" rIns="0">
            <a:spAutoFit/>
          </a:bodyPr>
          <a:lstStyle/>
          <a:p>
            <a:pPr algn="ctr">
              <a:lnSpc>
                <a:spcPts val="9333"/>
              </a:lnSpc>
            </a:pPr>
            <a:r>
              <a:rPr lang="en-US" sz="6666" spc="146">
                <a:solidFill>
                  <a:srgbClr val="F6F0DF"/>
                </a:solidFill>
                <a:latin typeface="Perandory Condensed"/>
                <a:ea typeface="Perandory Condensed"/>
                <a:cs typeface="Perandory Condensed"/>
                <a:sym typeface="Perandory Condensed"/>
              </a:rPr>
              <a:t>Generator</a:t>
            </a:r>
          </a:p>
        </p:txBody>
      </p:sp>
      <p:sp>
        <p:nvSpPr>
          <p:cNvPr name="TextBox 11" id="11"/>
          <p:cNvSpPr txBox="true"/>
          <p:nvPr/>
        </p:nvSpPr>
        <p:spPr>
          <a:xfrm rot="0">
            <a:off x="9344722" y="7487862"/>
            <a:ext cx="7914578" cy="2124075"/>
          </a:xfrm>
          <a:prstGeom prst="rect">
            <a:avLst/>
          </a:prstGeom>
        </p:spPr>
        <p:txBody>
          <a:bodyPr anchor="t" rtlCol="false" tIns="0" lIns="0" bIns="0" rIns="0">
            <a:spAutoFit/>
          </a:bodyPr>
          <a:lstStyle/>
          <a:p>
            <a:pPr algn="just">
              <a:lnSpc>
                <a:spcPts val="4200"/>
              </a:lnSpc>
            </a:pPr>
            <a:r>
              <a:rPr lang="en-US" sz="3000">
                <a:solidFill>
                  <a:srgbClr val="F6F0DF"/>
                </a:solidFill>
                <a:latin typeface="Helvetica World"/>
                <a:ea typeface="Helvetica World"/>
                <a:cs typeface="Helvetica World"/>
                <a:sym typeface="Helvetica World"/>
              </a:rPr>
              <a:t>The architecture of a discriminator network, which is used in a DCGAN, is shown in the diagram. The goal is to use extracted features to classify input data samples as real or fake. </a:t>
            </a:r>
          </a:p>
        </p:txBody>
      </p:sp>
      <p:sp>
        <p:nvSpPr>
          <p:cNvPr name="TextBox 12" id="12"/>
          <p:cNvSpPr txBox="true"/>
          <p:nvPr/>
        </p:nvSpPr>
        <p:spPr>
          <a:xfrm rot="0">
            <a:off x="8889792" y="2109237"/>
            <a:ext cx="8993403" cy="1221318"/>
          </a:xfrm>
          <a:prstGeom prst="rect">
            <a:avLst/>
          </a:prstGeom>
        </p:spPr>
        <p:txBody>
          <a:bodyPr anchor="t" rtlCol="false" tIns="0" lIns="0" bIns="0" rIns="0">
            <a:spAutoFit/>
          </a:bodyPr>
          <a:lstStyle/>
          <a:p>
            <a:pPr algn="ctr">
              <a:lnSpc>
                <a:spcPts val="9333"/>
              </a:lnSpc>
            </a:pPr>
            <a:r>
              <a:rPr lang="en-US" sz="6666" spc="146">
                <a:solidFill>
                  <a:srgbClr val="F6F0DF"/>
                </a:solidFill>
                <a:latin typeface="Perandory Condensed"/>
                <a:ea typeface="Perandory Condensed"/>
                <a:cs typeface="Perandory Condensed"/>
                <a:sym typeface="Perandory Condensed"/>
              </a:rPr>
              <a:t>Discriminator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EB"/>
        </a:solidFill>
      </p:bgPr>
    </p:bg>
    <p:spTree>
      <p:nvGrpSpPr>
        <p:cNvPr id="1" name=""/>
        <p:cNvGrpSpPr/>
        <p:nvPr/>
      </p:nvGrpSpPr>
      <p:grpSpPr>
        <a:xfrm>
          <a:off x="0" y="0"/>
          <a:ext cx="0" cy="0"/>
          <a:chOff x="0" y="0"/>
          <a:chExt cx="0" cy="0"/>
        </a:xfrm>
      </p:grpSpPr>
      <p:sp>
        <p:nvSpPr>
          <p:cNvPr name="Freeform 2" id="2"/>
          <p:cNvSpPr/>
          <p:nvPr/>
        </p:nvSpPr>
        <p:spPr>
          <a:xfrm flipH="false" flipV="false" rot="0">
            <a:off x="4143196" y="1457530"/>
            <a:ext cx="9628211" cy="8447751"/>
          </a:xfrm>
          <a:custGeom>
            <a:avLst/>
            <a:gdLst/>
            <a:ahLst/>
            <a:cxnLst/>
            <a:rect r="r" b="b" t="t" l="l"/>
            <a:pathLst>
              <a:path h="8447751" w="9628211">
                <a:moveTo>
                  <a:pt x="0" y="0"/>
                </a:moveTo>
                <a:lnTo>
                  <a:pt x="9628211" y="0"/>
                </a:lnTo>
                <a:lnTo>
                  <a:pt x="9628211" y="8447751"/>
                </a:lnTo>
                <a:lnTo>
                  <a:pt x="0" y="8447751"/>
                </a:lnTo>
                <a:lnTo>
                  <a:pt x="0" y="0"/>
                </a:lnTo>
                <a:close/>
              </a:path>
            </a:pathLst>
          </a:custGeom>
          <a:blipFill>
            <a:blip r:embed="rId2"/>
            <a:stretch>
              <a:fillRect l="0" t="-3594" r="-2365" b="0"/>
            </a:stretch>
          </a:blipFill>
        </p:spPr>
      </p:sp>
      <p:sp>
        <p:nvSpPr>
          <p:cNvPr name="TextBox 3" id="3"/>
          <p:cNvSpPr txBox="true"/>
          <p:nvPr/>
        </p:nvSpPr>
        <p:spPr>
          <a:xfrm rot="0">
            <a:off x="4143196" y="-161925"/>
            <a:ext cx="10528504" cy="1449564"/>
          </a:xfrm>
          <a:prstGeom prst="rect">
            <a:avLst/>
          </a:prstGeom>
        </p:spPr>
        <p:txBody>
          <a:bodyPr anchor="t" rtlCol="false" tIns="0" lIns="0" bIns="0" rIns="0">
            <a:spAutoFit/>
          </a:bodyPr>
          <a:lstStyle/>
          <a:p>
            <a:pPr algn="l">
              <a:lnSpc>
                <a:spcPts val="11885"/>
              </a:lnSpc>
              <a:spcBef>
                <a:spcPct val="0"/>
              </a:spcBef>
            </a:pPr>
            <a:r>
              <a:rPr lang="en-US" sz="8489">
                <a:solidFill>
                  <a:srgbClr val="48601C"/>
                </a:solidFill>
                <a:latin typeface="Noto Serif Display ExtraCondensed Bold Italics"/>
                <a:ea typeface="Noto Serif Display ExtraCondensed Bold Italics"/>
                <a:cs typeface="Noto Serif Display ExtraCondensed Bold Italics"/>
                <a:sym typeface="Noto Serif Display ExtraCondensed Bold Italics"/>
              </a:rPr>
              <a:t>Generator Algorithm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EB"/>
        </a:solidFill>
      </p:bgPr>
    </p:bg>
    <p:spTree>
      <p:nvGrpSpPr>
        <p:cNvPr id="1" name=""/>
        <p:cNvGrpSpPr/>
        <p:nvPr/>
      </p:nvGrpSpPr>
      <p:grpSpPr>
        <a:xfrm>
          <a:off x="0" y="0"/>
          <a:ext cx="0" cy="0"/>
          <a:chOff x="0" y="0"/>
          <a:chExt cx="0" cy="0"/>
        </a:xfrm>
      </p:grpSpPr>
      <p:sp>
        <p:nvSpPr>
          <p:cNvPr name="Freeform 2" id="2"/>
          <p:cNvSpPr/>
          <p:nvPr/>
        </p:nvSpPr>
        <p:spPr>
          <a:xfrm flipH="false" flipV="false" rot="0">
            <a:off x="4247392" y="1287639"/>
            <a:ext cx="9793217" cy="8622104"/>
          </a:xfrm>
          <a:custGeom>
            <a:avLst/>
            <a:gdLst/>
            <a:ahLst/>
            <a:cxnLst/>
            <a:rect r="r" b="b" t="t" l="l"/>
            <a:pathLst>
              <a:path h="8622104" w="9793217">
                <a:moveTo>
                  <a:pt x="0" y="0"/>
                </a:moveTo>
                <a:lnTo>
                  <a:pt x="9793216" y="0"/>
                </a:lnTo>
                <a:lnTo>
                  <a:pt x="9793216" y="8622105"/>
                </a:lnTo>
                <a:lnTo>
                  <a:pt x="0" y="8622105"/>
                </a:lnTo>
                <a:lnTo>
                  <a:pt x="0" y="0"/>
                </a:lnTo>
                <a:close/>
              </a:path>
            </a:pathLst>
          </a:custGeom>
          <a:blipFill>
            <a:blip r:embed="rId2"/>
            <a:stretch>
              <a:fillRect l="0" t="0" r="0" b="0"/>
            </a:stretch>
          </a:blipFill>
        </p:spPr>
      </p:sp>
      <p:sp>
        <p:nvSpPr>
          <p:cNvPr name="TextBox 3" id="3"/>
          <p:cNvSpPr txBox="true"/>
          <p:nvPr/>
        </p:nvSpPr>
        <p:spPr>
          <a:xfrm rot="0">
            <a:off x="2989043" y="-161925"/>
            <a:ext cx="12309915" cy="1449564"/>
          </a:xfrm>
          <a:prstGeom prst="rect">
            <a:avLst/>
          </a:prstGeom>
        </p:spPr>
        <p:txBody>
          <a:bodyPr anchor="t" rtlCol="false" tIns="0" lIns="0" bIns="0" rIns="0">
            <a:spAutoFit/>
          </a:bodyPr>
          <a:lstStyle/>
          <a:p>
            <a:pPr algn="l">
              <a:lnSpc>
                <a:spcPts val="11885"/>
              </a:lnSpc>
              <a:spcBef>
                <a:spcPct val="0"/>
              </a:spcBef>
            </a:pPr>
            <a:r>
              <a:rPr lang="en-US" sz="8489">
                <a:solidFill>
                  <a:srgbClr val="48601C"/>
                </a:solidFill>
                <a:latin typeface="Noto Serif Display ExtraCondensed Bold Italics"/>
                <a:ea typeface="Noto Serif Display ExtraCondensed Bold Italics"/>
                <a:cs typeface="Noto Serif Display ExtraCondensed Bold Italics"/>
                <a:sym typeface="Noto Serif Display ExtraCondensed Bold Italics"/>
              </a:rPr>
              <a:t>Discriminator Algorithm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18508"/>
            <a:ext cx="7801709" cy="5989547"/>
          </a:xfrm>
          <a:custGeom>
            <a:avLst/>
            <a:gdLst/>
            <a:ahLst/>
            <a:cxnLst/>
            <a:rect r="r" b="b" t="t" l="l"/>
            <a:pathLst>
              <a:path h="5989547" w="7801709">
                <a:moveTo>
                  <a:pt x="0" y="0"/>
                </a:moveTo>
                <a:lnTo>
                  <a:pt x="7801709" y="0"/>
                </a:lnTo>
                <a:lnTo>
                  <a:pt x="7801709" y="5989547"/>
                </a:lnTo>
                <a:lnTo>
                  <a:pt x="0" y="5989547"/>
                </a:lnTo>
                <a:lnTo>
                  <a:pt x="0" y="0"/>
                </a:lnTo>
                <a:close/>
              </a:path>
            </a:pathLst>
          </a:custGeom>
          <a:blipFill>
            <a:blip r:embed="rId3"/>
            <a:stretch>
              <a:fillRect l="0" t="0" r="0" b="0"/>
            </a:stretch>
          </a:blipFill>
        </p:spPr>
      </p:sp>
      <p:sp>
        <p:nvSpPr>
          <p:cNvPr name="Freeform 3" id="3"/>
          <p:cNvSpPr/>
          <p:nvPr/>
        </p:nvSpPr>
        <p:spPr>
          <a:xfrm flipH="false" flipV="false" rot="0">
            <a:off x="9144000" y="2918508"/>
            <a:ext cx="8733974" cy="5440860"/>
          </a:xfrm>
          <a:custGeom>
            <a:avLst/>
            <a:gdLst/>
            <a:ahLst/>
            <a:cxnLst/>
            <a:rect r="r" b="b" t="t" l="l"/>
            <a:pathLst>
              <a:path h="5440860" w="8733974">
                <a:moveTo>
                  <a:pt x="0" y="0"/>
                </a:moveTo>
                <a:lnTo>
                  <a:pt x="8733974" y="0"/>
                </a:lnTo>
                <a:lnTo>
                  <a:pt x="8733974" y="5440860"/>
                </a:lnTo>
                <a:lnTo>
                  <a:pt x="0" y="5440860"/>
                </a:lnTo>
                <a:lnTo>
                  <a:pt x="0" y="0"/>
                </a:lnTo>
                <a:close/>
              </a:path>
            </a:pathLst>
          </a:custGeom>
          <a:blipFill>
            <a:blip r:embed="rId4"/>
            <a:stretch>
              <a:fillRect l="0" t="-1176" r="0" b="-1176"/>
            </a:stretch>
          </a:blipFill>
        </p:spPr>
      </p:sp>
      <p:sp>
        <p:nvSpPr>
          <p:cNvPr name="TextBox 4" id="4"/>
          <p:cNvSpPr txBox="true"/>
          <p:nvPr/>
        </p:nvSpPr>
        <p:spPr>
          <a:xfrm rot="0">
            <a:off x="2035612" y="-161925"/>
            <a:ext cx="14743673" cy="1449564"/>
          </a:xfrm>
          <a:prstGeom prst="rect">
            <a:avLst/>
          </a:prstGeom>
        </p:spPr>
        <p:txBody>
          <a:bodyPr anchor="t" rtlCol="false" tIns="0" lIns="0" bIns="0" rIns="0">
            <a:spAutoFit/>
          </a:bodyPr>
          <a:lstStyle/>
          <a:p>
            <a:pPr algn="l">
              <a:lnSpc>
                <a:spcPts val="11885"/>
              </a:lnSpc>
              <a:spcBef>
                <a:spcPct val="0"/>
              </a:spcBef>
            </a:pPr>
            <a:r>
              <a:rPr lang="en-US" sz="8489">
                <a:solidFill>
                  <a:srgbClr val="48601C"/>
                </a:solidFill>
                <a:latin typeface="Noto Serif Display ExtraCondensed Bold Italics"/>
                <a:ea typeface="Noto Serif Display ExtraCondensed Bold Italics"/>
                <a:cs typeface="Noto Serif Display ExtraCondensed Bold Italics"/>
                <a:sym typeface="Noto Serif Display ExtraCondensed Bold Italics"/>
              </a:rPr>
              <a:t>Results Without Augmentation</a:t>
            </a:r>
          </a:p>
        </p:txBody>
      </p:sp>
      <p:sp>
        <p:nvSpPr>
          <p:cNvPr name="TextBox 5" id="5"/>
          <p:cNvSpPr txBox="true"/>
          <p:nvPr/>
        </p:nvSpPr>
        <p:spPr>
          <a:xfrm rot="0">
            <a:off x="48712" y="9042894"/>
            <a:ext cx="9557736" cy="887095"/>
          </a:xfrm>
          <a:prstGeom prst="rect">
            <a:avLst/>
          </a:prstGeom>
        </p:spPr>
        <p:txBody>
          <a:bodyPr anchor="t" rtlCol="false" tIns="0" lIns="0" bIns="0" rIns="0">
            <a:spAutoFit/>
          </a:bodyPr>
          <a:lstStyle/>
          <a:p>
            <a:pPr algn="ctr">
              <a:lnSpc>
                <a:spcPts val="7279"/>
              </a:lnSpc>
            </a:pPr>
            <a:r>
              <a:rPr lang="en-US" sz="5199">
                <a:solidFill>
                  <a:srgbClr val="48601C"/>
                </a:solidFill>
                <a:latin typeface="Canva Sans Bold"/>
                <a:ea typeface="Canva Sans Bold"/>
                <a:cs typeface="Canva Sans Bold"/>
                <a:sym typeface="Canva Sans Bold"/>
              </a:rPr>
              <a:t>CNN Confusion Matrix</a:t>
            </a:r>
          </a:p>
        </p:txBody>
      </p:sp>
      <p:sp>
        <p:nvSpPr>
          <p:cNvPr name="TextBox 6" id="6"/>
          <p:cNvSpPr txBox="true"/>
          <p:nvPr/>
        </p:nvSpPr>
        <p:spPr>
          <a:xfrm rot="0">
            <a:off x="10030933" y="8518850"/>
            <a:ext cx="7556083" cy="702211"/>
          </a:xfrm>
          <a:prstGeom prst="rect">
            <a:avLst/>
          </a:prstGeom>
        </p:spPr>
        <p:txBody>
          <a:bodyPr anchor="t" rtlCol="false" tIns="0" lIns="0" bIns="0" rIns="0">
            <a:spAutoFit/>
          </a:bodyPr>
          <a:lstStyle/>
          <a:p>
            <a:pPr algn="ctr">
              <a:lnSpc>
                <a:spcPts val="5755"/>
              </a:lnSpc>
            </a:pPr>
            <a:r>
              <a:rPr lang="en-US" sz="4110">
                <a:solidFill>
                  <a:srgbClr val="48601C"/>
                </a:solidFill>
                <a:latin typeface="Canva Sans Bold"/>
                <a:ea typeface="Canva Sans Bold"/>
                <a:cs typeface="Canva Sans Bold"/>
                <a:sym typeface="Canva Sans Bold"/>
              </a:rPr>
              <a:t>CNN Accuracy Score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EB"/>
        </a:solidFill>
      </p:bgPr>
    </p:bg>
    <p:spTree>
      <p:nvGrpSpPr>
        <p:cNvPr id="1" name=""/>
        <p:cNvGrpSpPr/>
        <p:nvPr/>
      </p:nvGrpSpPr>
      <p:grpSpPr>
        <a:xfrm>
          <a:off x="0" y="0"/>
          <a:ext cx="0" cy="0"/>
          <a:chOff x="0" y="0"/>
          <a:chExt cx="0" cy="0"/>
        </a:xfrm>
      </p:grpSpPr>
      <p:sp>
        <p:nvSpPr>
          <p:cNvPr name="Freeform 2" id="2"/>
          <p:cNvSpPr/>
          <p:nvPr/>
        </p:nvSpPr>
        <p:spPr>
          <a:xfrm flipH="false" flipV="false" rot="0">
            <a:off x="510564" y="2433452"/>
            <a:ext cx="9463791" cy="5420097"/>
          </a:xfrm>
          <a:custGeom>
            <a:avLst/>
            <a:gdLst/>
            <a:ahLst/>
            <a:cxnLst/>
            <a:rect r="r" b="b" t="t" l="l"/>
            <a:pathLst>
              <a:path h="5420097" w="9463791">
                <a:moveTo>
                  <a:pt x="0" y="0"/>
                </a:moveTo>
                <a:lnTo>
                  <a:pt x="9463791" y="0"/>
                </a:lnTo>
                <a:lnTo>
                  <a:pt x="9463791" y="5420096"/>
                </a:lnTo>
                <a:lnTo>
                  <a:pt x="0" y="5420096"/>
                </a:lnTo>
                <a:lnTo>
                  <a:pt x="0" y="0"/>
                </a:lnTo>
                <a:close/>
              </a:path>
            </a:pathLst>
          </a:custGeom>
          <a:blipFill>
            <a:blip r:embed="rId3"/>
            <a:stretch>
              <a:fillRect l="0" t="0" r="-265" b="0"/>
            </a:stretch>
          </a:blipFill>
        </p:spPr>
      </p:sp>
      <p:sp>
        <p:nvSpPr>
          <p:cNvPr name="Freeform 3" id="3"/>
          <p:cNvSpPr/>
          <p:nvPr/>
        </p:nvSpPr>
        <p:spPr>
          <a:xfrm flipH="false" flipV="false" rot="0">
            <a:off x="9974355" y="2812120"/>
            <a:ext cx="7980274" cy="4662760"/>
          </a:xfrm>
          <a:custGeom>
            <a:avLst/>
            <a:gdLst/>
            <a:ahLst/>
            <a:cxnLst/>
            <a:rect r="r" b="b" t="t" l="l"/>
            <a:pathLst>
              <a:path h="4662760" w="7980274">
                <a:moveTo>
                  <a:pt x="0" y="0"/>
                </a:moveTo>
                <a:lnTo>
                  <a:pt x="7980274" y="0"/>
                </a:lnTo>
                <a:lnTo>
                  <a:pt x="7980274" y="4662760"/>
                </a:lnTo>
                <a:lnTo>
                  <a:pt x="0" y="4662760"/>
                </a:lnTo>
                <a:lnTo>
                  <a:pt x="0" y="0"/>
                </a:lnTo>
                <a:close/>
              </a:path>
            </a:pathLst>
          </a:custGeom>
          <a:blipFill>
            <a:blip r:embed="rId4"/>
            <a:stretch>
              <a:fillRect l="0" t="0" r="0" b="0"/>
            </a:stretch>
          </a:blipFill>
        </p:spPr>
      </p:sp>
      <p:grpSp>
        <p:nvGrpSpPr>
          <p:cNvPr name="Group 4" id="4"/>
          <p:cNvGrpSpPr/>
          <p:nvPr/>
        </p:nvGrpSpPr>
        <p:grpSpPr>
          <a:xfrm rot="0">
            <a:off x="0" y="0"/>
            <a:ext cx="1449213" cy="1673225"/>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00544"/>
            <a:ext cx="1449213" cy="887095"/>
          </a:xfrm>
          <a:prstGeom prst="rect">
            <a:avLst/>
          </a:prstGeom>
        </p:spPr>
        <p:txBody>
          <a:bodyPr anchor="t" rtlCol="false" tIns="0" lIns="0" bIns="0" rIns="0">
            <a:spAutoFit/>
          </a:bodyPr>
          <a:lstStyle/>
          <a:p>
            <a:pPr algn="ctr">
              <a:lnSpc>
                <a:spcPts val="7279"/>
              </a:lnSpc>
            </a:pPr>
            <a:r>
              <a:rPr lang="en-US" sz="5199">
                <a:solidFill>
                  <a:srgbClr val="48601C"/>
                </a:solidFill>
                <a:latin typeface="Canva Sans Bold"/>
                <a:ea typeface="Canva Sans Bold"/>
                <a:cs typeface="Canva Sans Bold"/>
                <a:sym typeface="Canva Sans Bold"/>
              </a:rPr>
              <a:t>1/2</a:t>
            </a:r>
          </a:p>
        </p:txBody>
      </p:sp>
      <p:sp>
        <p:nvSpPr>
          <p:cNvPr name="TextBox 8" id="8"/>
          <p:cNvSpPr txBox="true"/>
          <p:nvPr/>
        </p:nvSpPr>
        <p:spPr>
          <a:xfrm rot="0">
            <a:off x="724606" y="7922724"/>
            <a:ext cx="9557736" cy="887095"/>
          </a:xfrm>
          <a:prstGeom prst="rect">
            <a:avLst/>
          </a:prstGeom>
        </p:spPr>
        <p:txBody>
          <a:bodyPr anchor="t" rtlCol="false" tIns="0" lIns="0" bIns="0" rIns="0">
            <a:spAutoFit/>
          </a:bodyPr>
          <a:lstStyle/>
          <a:p>
            <a:pPr algn="ctr">
              <a:lnSpc>
                <a:spcPts val="7279"/>
              </a:lnSpc>
            </a:pPr>
            <a:r>
              <a:rPr lang="en-US" sz="5199">
                <a:solidFill>
                  <a:srgbClr val="48601C"/>
                </a:solidFill>
                <a:latin typeface="Canva Sans Bold"/>
                <a:ea typeface="Canva Sans Bold"/>
                <a:cs typeface="Canva Sans Bold"/>
                <a:sym typeface="Canva Sans Bold"/>
              </a:rPr>
              <a:t>DCGAN Confusion Matrix</a:t>
            </a:r>
          </a:p>
        </p:txBody>
      </p:sp>
      <p:sp>
        <p:nvSpPr>
          <p:cNvPr name="TextBox 9" id="9"/>
          <p:cNvSpPr txBox="true"/>
          <p:nvPr/>
        </p:nvSpPr>
        <p:spPr>
          <a:xfrm rot="0">
            <a:off x="10731917" y="7711685"/>
            <a:ext cx="7556083" cy="702211"/>
          </a:xfrm>
          <a:prstGeom prst="rect">
            <a:avLst/>
          </a:prstGeom>
        </p:spPr>
        <p:txBody>
          <a:bodyPr anchor="t" rtlCol="false" tIns="0" lIns="0" bIns="0" rIns="0">
            <a:spAutoFit/>
          </a:bodyPr>
          <a:lstStyle/>
          <a:p>
            <a:pPr algn="ctr">
              <a:lnSpc>
                <a:spcPts val="5755"/>
              </a:lnSpc>
            </a:pPr>
            <a:r>
              <a:rPr lang="en-US" sz="4110">
                <a:solidFill>
                  <a:srgbClr val="48601C"/>
                </a:solidFill>
                <a:latin typeface="Canva Sans Bold"/>
                <a:ea typeface="Canva Sans Bold"/>
                <a:cs typeface="Canva Sans Bold"/>
                <a:sym typeface="Canva Sans Bold"/>
              </a:rPr>
              <a:t>CNN Result with DCGAN</a:t>
            </a:r>
          </a:p>
        </p:txBody>
      </p:sp>
      <p:sp>
        <p:nvSpPr>
          <p:cNvPr name="TextBox 10" id="10"/>
          <p:cNvSpPr txBox="true"/>
          <p:nvPr/>
        </p:nvSpPr>
        <p:spPr>
          <a:xfrm rot="0">
            <a:off x="3766842" y="-133350"/>
            <a:ext cx="11276493" cy="2252477"/>
          </a:xfrm>
          <a:prstGeom prst="rect">
            <a:avLst/>
          </a:prstGeom>
        </p:spPr>
        <p:txBody>
          <a:bodyPr anchor="t" rtlCol="false" tIns="0" lIns="0" bIns="0" rIns="0">
            <a:spAutoFit/>
          </a:bodyPr>
          <a:lstStyle/>
          <a:p>
            <a:pPr algn="ctr">
              <a:lnSpc>
                <a:spcPts val="9013"/>
              </a:lnSpc>
              <a:spcBef>
                <a:spcPct val="0"/>
              </a:spcBef>
            </a:pPr>
            <a:r>
              <a:rPr lang="en-US" sz="6438">
                <a:solidFill>
                  <a:srgbClr val="48601C"/>
                </a:solidFill>
                <a:latin typeface="Noto Serif Display ExtraCondensed Bold Italics"/>
                <a:ea typeface="Noto Serif Display ExtraCondensed Bold Italics"/>
                <a:cs typeface="Noto Serif Display ExtraCondensed Bold Italics"/>
                <a:sym typeface="Noto Serif Display ExtraCondensed Bold Italics"/>
              </a:rPr>
              <a:t>Results With DCGAN Augmentation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EB"/>
        </a:solidFill>
      </p:bgPr>
    </p:bg>
    <p:spTree>
      <p:nvGrpSpPr>
        <p:cNvPr id="1" name=""/>
        <p:cNvGrpSpPr/>
        <p:nvPr/>
      </p:nvGrpSpPr>
      <p:grpSpPr>
        <a:xfrm>
          <a:off x="0" y="0"/>
          <a:ext cx="0" cy="0"/>
          <a:chOff x="0" y="0"/>
          <a:chExt cx="0" cy="0"/>
        </a:xfrm>
      </p:grpSpPr>
      <p:grpSp>
        <p:nvGrpSpPr>
          <p:cNvPr name="Group 2" id="2"/>
          <p:cNvGrpSpPr/>
          <p:nvPr/>
        </p:nvGrpSpPr>
        <p:grpSpPr>
          <a:xfrm rot="0">
            <a:off x="0" y="0"/>
            <a:ext cx="1449213" cy="1673225"/>
            <a:chOff x="0" y="0"/>
            <a:chExt cx="703982" cy="812800"/>
          </a:xfrm>
        </p:grpSpPr>
        <p:sp>
          <p:nvSpPr>
            <p:cNvPr name="Freeform 3" id="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4" id="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24606" y="2807343"/>
            <a:ext cx="9557736" cy="5675926"/>
          </a:xfrm>
          <a:custGeom>
            <a:avLst/>
            <a:gdLst/>
            <a:ahLst/>
            <a:cxnLst/>
            <a:rect r="r" b="b" t="t" l="l"/>
            <a:pathLst>
              <a:path h="5675926" w="9557736">
                <a:moveTo>
                  <a:pt x="0" y="0"/>
                </a:moveTo>
                <a:lnTo>
                  <a:pt x="9557736" y="0"/>
                </a:lnTo>
                <a:lnTo>
                  <a:pt x="9557736" y="5675926"/>
                </a:lnTo>
                <a:lnTo>
                  <a:pt x="0" y="5675926"/>
                </a:lnTo>
                <a:lnTo>
                  <a:pt x="0" y="0"/>
                </a:lnTo>
                <a:close/>
              </a:path>
            </a:pathLst>
          </a:custGeom>
          <a:blipFill>
            <a:blip r:embed="rId3"/>
            <a:stretch>
              <a:fillRect l="0" t="-131" r="0" b="-131"/>
            </a:stretch>
          </a:blipFill>
        </p:spPr>
      </p:sp>
      <p:sp>
        <p:nvSpPr>
          <p:cNvPr name="Freeform 6" id="6"/>
          <p:cNvSpPr/>
          <p:nvPr/>
        </p:nvSpPr>
        <p:spPr>
          <a:xfrm flipH="false" flipV="false" rot="0">
            <a:off x="10282342" y="3587354"/>
            <a:ext cx="8005658" cy="4115903"/>
          </a:xfrm>
          <a:custGeom>
            <a:avLst/>
            <a:gdLst/>
            <a:ahLst/>
            <a:cxnLst/>
            <a:rect r="r" b="b" t="t" l="l"/>
            <a:pathLst>
              <a:path h="4115903" w="8005658">
                <a:moveTo>
                  <a:pt x="0" y="0"/>
                </a:moveTo>
                <a:lnTo>
                  <a:pt x="8005658" y="0"/>
                </a:lnTo>
                <a:lnTo>
                  <a:pt x="8005658" y="4115903"/>
                </a:lnTo>
                <a:lnTo>
                  <a:pt x="0" y="4115903"/>
                </a:lnTo>
                <a:lnTo>
                  <a:pt x="0" y="0"/>
                </a:lnTo>
                <a:close/>
              </a:path>
            </a:pathLst>
          </a:custGeom>
          <a:blipFill>
            <a:blip r:embed="rId4"/>
            <a:stretch>
              <a:fillRect l="0" t="0" r="0" b="0"/>
            </a:stretch>
          </a:blipFill>
        </p:spPr>
      </p:sp>
      <p:sp>
        <p:nvSpPr>
          <p:cNvPr name="TextBox 7" id="7"/>
          <p:cNvSpPr txBox="true"/>
          <p:nvPr/>
        </p:nvSpPr>
        <p:spPr>
          <a:xfrm rot="0">
            <a:off x="0" y="400544"/>
            <a:ext cx="1449213" cy="887095"/>
          </a:xfrm>
          <a:prstGeom prst="rect">
            <a:avLst/>
          </a:prstGeom>
        </p:spPr>
        <p:txBody>
          <a:bodyPr anchor="t" rtlCol="false" tIns="0" lIns="0" bIns="0" rIns="0">
            <a:spAutoFit/>
          </a:bodyPr>
          <a:lstStyle/>
          <a:p>
            <a:pPr algn="ctr">
              <a:lnSpc>
                <a:spcPts val="7279"/>
              </a:lnSpc>
            </a:pPr>
            <a:r>
              <a:rPr lang="en-US" sz="5199">
                <a:solidFill>
                  <a:srgbClr val="48601C"/>
                </a:solidFill>
                <a:latin typeface="Canva Sans Bold"/>
                <a:ea typeface="Canva Sans Bold"/>
                <a:cs typeface="Canva Sans Bold"/>
                <a:sym typeface="Canva Sans Bold"/>
              </a:rPr>
              <a:t>2/2</a:t>
            </a:r>
          </a:p>
        </p:txBody>
      </p:sp>
      <p:sp>
        <p:nvSpPr>
          <p:cNvPr name="TextBox 8" id="8"/>
          <p:cNvSpPr txBox="true"/>
          <p:nvPr/>
        </p:nvSpPr>
        <p:spPr>
          <a:xfrm rot="0">
            <a:off x="724606" y="8388019"/>
            <a:ext cx="9557736" cy="887095"/>
          </a:xfrm>
          <a:prstGeom prst="rect">
            <a:avLst/>
          </a:prstGeom>
        </p:spPr>
        <p:txBody>
          <a:bodyPr anchor="t" rtlCol="false" tIns="0" lIns="0" bIns="0" rIns="0">
            <a:spAutoFit/>
          </a:bodyPr>
          <a:lstStyle/>
          <a:p>
            <a:pPr algn="ctr">
              <a:lnSpc>
                <a:spcPts val="7279"/>
              </a:lnSpc>
            </a:pPr>
            <a:r>
              <a:rPr lang="en-US" sz="5199">
                <a:solidFill>
                  <a:srgbClr val="48601C"/>
                </a:solidFill>
                <a:latin typeface="Canva Sans Bold"/>
                <a:ea typeface="Canva Sans Bold"/>
                <a:cs typeface="Canva Sans Bold"/>
                <a:sym typeface="Canva Sans Bold"/>
              </a:rPr>
              <a:t>AUC ROC Curves</a:t>
            </a:r>
          </a:p>
        </p:txBody>
      </p:sp>
      <p:sp>
        <p:nvSpPr>
          <p:cNvPr name="TextBox 9" id="9"/>
          <p:cNvSpPr txBox="true"/>
          <p:nvPr/>
        </p:nvSpPr>
        <p:spPr>
          <a:xfrm rot="0">
            <a:off x="10507130" y="7781058"/>
            <a:ext cx="7556083" cy="702211"/>
          </a:xfrm>
          <a:prstGeom prst="rect">
            <a:avLst/>
          </a:prstGeom>
        </p:spPr>
        <p:txBody>
          <a:bodyPr anchor="t" rtlCol="false" tIns="0" lIns="0" bIns="0" rIns="0">
            <a:spAutoFit/>
          </a:bodyPr>
          <a:lstStyle/>
          <a:p>
            <a:pPr algn="ctr">
              <a:lnSpc>
                <a:spcPts val="5755"/>
              </a:lnSpc>
            </a:pPr>
            <a:r>
              <a:rPr lang="en-US" sz="4110">
                <a:solidFill>
                  <a:srgbClr val="48601C"/>
                </a:solidFill>
                <a:latin typeface="Canva Sans Bold"/>
                <a:ea typeface="Canva Sans Bold"/>
                <a:cs typeface="Canva Sans Bold"/>
                <a:sym typeface="Canva Sans Bold"/>
              </a:rPr>
              <a:t>F1 Score</a:t>
            </a:r>
          </a:p>
        </p:txBody>
      </p:sp>
      <p:sp>
        <p:nvSpPr>
          <p:cNvPr name="TextBox 10" id="10"/>
          <p:cNvSpPr txBox="true"/>
          <p:nvPr/>
        </p:nvSpPr>
        <p:spPr>
          <a:xfrm rot="0">
            <a:off x="3766842" y="-133350"/>
            <a:ext cx="11276493" cy="2252477"/>
          </a:xfrm>
          <a:prstGeom prst="rect">
            <a:avLst/>
          </a:prstGeom>
        </p:spPr>
        <p:txBody>
          <a:bodyPr anchor="t" rtlCol="false" tIns="0" lIns="0" bIns="0" rIns="0">
            <a:spAutoFit/>
          </a:bodyPr>
          <a:lstStyle/>
          <a:p>
            <a:pPr algn="ctr">
              <a:lnSpc>
                <a:spcPts val="9013"/>
              </a:lnSpc>
              <a:spcBef>
                <a:spcPct val="0"/>
              </a:spcBef>
            </a:pPr>
            <a:r>
              <a:rPr lang="en-US" sz="6438">
                <a:solidFill>
                  <a:srgbClr val="48601C"/>
                </a:solidFill>
                <a:latin typeface="Noto Serif Display ExtraCondensed Bold Italics"/>
                <a:ea typeface="Noto Serif Display ExtraCondensed Bold Italics"/>
                <a:cs typeface="Noto Serif Display ExtraCondensed Bold Italics"/>
                <a:sym typeface="Noto Serif Display ExtraCondensed Bold Italics"/>
              </a:rPr>
              <a:t>Results With DCGAN Augmentation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EB"/>
        </a:solidFill>
      </p:bgPr>
    </p:bg>
    <p:spTree>
      <p:nvGrpSpPr>
        <p:cNvPr id="1" name=""/>
        <p:cNvGrpSpPr/>
        <p:nvPr/>
      </p:nvGrpSpPr>
      <p:grpSpPr>
        <a:xfrm>
          <a:off x="0" y="0"/>
          <a:ext cx="0" cy="0"/>
          <a:chOff x="0" y="0"/>
          <a:chExt cx="0" cy="0"/>
        </a:xfrm>
      </p:grpSpPr>
      <p:sp>
        <p:nvSpPr>
          <p:cNvPr name="Freeform 2" id="2"/>
          <p:cNvSpPr/>
          <p:nvPr/>
        </p:nvSpPr>
        <p:spPr>
          <a:xfrm flipH="false" flipV="false" rot="0">
            <a:off x="351262" y="1949171"/>
            <a:ext cx="8491654" cy="6689993"/>
          </a:xfrm>
          <a:custGeom>
            <a:avLst/>
            <a:gdLst/>
            <a:ahLst/>
            <a:cxnLst/>
            <a:rect r="r" b="b" t="t" l="l"/>
            <a:pathLst>
              <a:path h="6689993" w="8491654">
                <a:moveTo>
                  <a:pt x="0" y="0"/>
                </a:moveTo>
                <a:lnTo>
                  <a:pt x="8491655" y="0"/>
                </a:lnTo>
                <a:lnTo>
                  <a:pt x="8491655" y="6689993"/>
                </a:lnTo>
                <a:lnTo>
                  <a:pt x="0" y="6689993"/>
                </a:lnTo>
                <a:lnTo>
                  <a:pt x="0" y="0"/>
                </a:lnTo>
                <a:close/>
              </a:path>
            </a:pathLst>
          </a:custGeom>
          <a:blipFill>
            <a:blip r:embed="rId3"/>
            <a:stretch>
              <a:fillRect l="0" t="0" r="0" b="0"/>
            </a:stretch>
          </a:blipFill>
        </p:spPr>
      </p:sp>
      <p:sp>
        <p:nvSpPr>
          <p:cNvPr name="Freeform 3" id="3"/>
          <p:cNvSpPr/>
          <p:nvPr/>
        </p:nvSpPr>
        <p:spPr>
          <a:xfrm flipH="false" flipV="false" rot="0">
            <a:off x="9405088" y="2673817"/>
            <a:ext cx="8216125" cy="4729213"/>
          </a:xfrm>
          <a:custGeom>
            <a:avLst/>
            <a:gdLst/>
            <a:ahLst/>
            <a:cxnLst/>
            <a:rect r="r" b="b" t="t" l="l"/>
            <a:pathLst>
              <a:path h="4729213" w="8216125">
                <a:moveTo>
                  <a:pt x="0" y="0"/>
                </a:moveTo>
                <a:lnTo>
                  <a:pt x="8216126" y="0"/>
                </a:lnTo>
                <a:lnTo>
                  <a:pt x="8216126" y="4729213"/>
                </a:lnTo>
                <a:lnTo>
                  <a:pt x="0" y="4729213"/>
                </a:lnTo>
                <a:lnTo>
                  <a:pt x="0" y="0"/>
                </a:lnTo>
                <a:close/>
              </a:path>
            </a:pathLst>
          </a:custGeom>
          <a:blipFill>
            <a:blip r:embed="rId4"/>
            <a:stretch>
              <a:fillRect l="0" t="0" r="0" b="0"/>
            </a:stretch>
          </a:blipFill>
        </p:spPr>
      </p:sp>
      <p:sp>
        <p:nvSpPr>
          <p:cNvPr name="TextBox 4" id="4"/>
          <p:cNvSpPr txBox="true"/>
          <p:nvPr/>
        </p:nvSpPr>
        <p:spPr>
          <a:xfrm rot="0">
            <a:off x="3766842" y="-133350"/>
            <a:ext cx="11276493" cy="1111148"/>
          </a:xfrm>
          <a:prstGeom prst="rect">
            <a:avLst/>
          </a:prstGeom>
        </p:spPr>
        <p:txBody>
          <a:bodyPr anchor="t" rtlCol="false" tIns="0" lIns="0" bIns="0" rIns="0">
            <a:spAutoFit/>
          </a:bodyPr>
          <a:lstStyle/>
          <a:p>
            <a:pPr algn="ctr">
              <a:lnSpc>
                <a:spcPts val="9013"/>
              </a:lnSpc>
              <a:spcBef>
                <a:spcPct val="0"/>
              </a:spcBef>
            </a:pPr>
            <a:r>
              <a:rPr lang="en-US" sz="6438">
                <a:solidFill>
                  <a:srgbClr val="48601C"/>
                </a:solidFill>
                <a:latin typeface="Noto Serif Display ExtraCondensed Bold Italics"/>
                <a:ea typeface="Noto Serif Display ExtraCondensed Bold Italics"/>
                <a:cs typeface="Noto Serif Display ExtraCondensed Bold Italics"/>
                <a:sym typeface="Noto Serif Display ExtraCondensed Bold Italics"/>
              </a:rPr>
              <a:t>Results With GAN Augmentation</a:t>
            </a:r>
          </a:p>
        </p:txBody>
      </p:sp>
      <p:sp>
        <p:nvSpPr>
          <p:cNvPr name="TextBox 5" id="5"/>
          <p:cNvSpPr txBox="true"/>
          <p:nvPr/>
        </p:nvSpPr>
        <p:spPr>
          <a:xfrm rot="0">
            <a:off x="-551988" y="8543914"/>
            <a:ext cx="10711889" cy="1811020"/>
          </a:xfrm>
          <a:prstGeom prst="rect">
            <a:avLst/>
          </a:prstGeom>
        </p:spPr>
        <p:txBody>
          <a:bodyPr anchor="t" rtlCol="false" tIns="0" lIns="0" bIns="0" rIns="0">
            <a:spAutoFit/>
          </a:bodyPr>
          <a:lstStyle/>
          <a:p>
            <a:pPr algn="ctr">
              <a:lnSpc>
                <a:spcPts val="7279"/>
              </a:lnSpc>
            </a:pPr>
            <a:r>
              <a:rPr lang="en-US" sz="5199">
                <a:solidFill>
                  <a:srgbClr val="48601C"/>
                </a:solidFill>
                <a:latin typeface="Canva Sans Bold"/>
                <a:ea typeface="Canva Sans Bold"/>
                <a:cs typeface="Canva Sans Bold"/>
                <a:sym typeface="Canva Sans Bold"/>
              </a:rPr>
              <a:t>GAN with CNN Confusion </a:t>
            </a:r>
          </a:p>
          <a:p>
            <a:pPr algn="ctr">
              <a:lnSpc>
                <a:spcPts val="7279"/>
              </a:lnSpc>
            </a:pPr>
            <a:r>
              <a:rPr lang="en-US" sz="5199">
                <a:solidFill>
                  <a:srgbClr val="48601C"/>
                </a:solidFill>
                <a:latin typeface="Canva Sans Bold"/>
                <a:ea typeface="Canva Sans Bold"/>
                <a:cs typeface="Canva Sans Bold"/>
                <a:sym typeface="Canva Sans Bold"/>
              </a:rPr>
              <a:t>Matrix</a:t>
            </a:r>
          </a:p>
        </p:txBody>
      </p:sp>
      <p:sp>
        <p:nvSpPr>
          <p:cNvPr name="TextBox 6" id="6"/>
          <p:cNvSpPr txBox="true"/>
          <p:nvPr/>
        </p:nvSpPr>
        <p:spPr>
          <a:xfrm rot="0">
            <a:off x="9521842" y="7631892"/>
            <a:ext cx="7982618" cy="702211"/>
          </a:xfrm>
          <a:prstGeom prst="rect">
            <a:avLst/>
          </a:prstGeom>
        </p:spPr>
        <p:txBody>
          <a:bodyPr anchor="t" rtlCol="false" tIns="0" lIns="0" bIns="0" rIns="0">
            <a:spAutoFit/>
          </a:bodyPr>
          <a:lstStyle/>
          <a:p>
            <a:pPr algn="ctr">
              <a:lnSpc>
                <a:spcPts val="5755"/>
              </a:lnSpc>
            </a:pPr>
            <a:r>
              <a:rPr lang="en-US" sz="4110">
                <a:solidFill>
                  <a:srgbClr val="48601C"/>
                </a:solidFill>
                <a:latin typeface="Canva Sans Bold"/>
                <a:ea typeface="Canva Sans Bold"/>
                <a:cs typeface="Canva Sans Bold"/>
                <a:sym typeface="Canva Sans Bold"/>
              </a:rPr>
              <a:t>GAN with CNN Accuracy Score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0" y="-559467"/>
            <a:ext cx="1417831" cy="11600565"/>
            <a:chOff x="0" y="0"/>
            <a:chExt cx="373421" cy="3055293"/>
          </a:xfrm>
        </p:grpSpPr>
        <p:sp>
          <p:nvSpPr>
            <p:cNvPr name="Freeform 3" id="3"/>
            <p:cNvSpPr/>
            <p:nvPr/>
          </p:nvSpPr>
          <p:spPr>
            <a:xfrm flipH="false" flipV="false" rot="0">
              <a:off x="0" y="0"/>
              <a:ext cx="373421" cy="3055293"/>
            </a:xfrm>
            <a:custGeom>
              <a:avLst/>
              <a:gdLst/>
              <a:ahLst/>
              <a:cxnLst/>
              <a:rect r="r" b="b" t="t" l="l"/>
              <a:pathLst>
                <a:path h="3055293" w="373421">
                  <a:moveTo>
                    <a:pt x="38223" y="0"/>
                  </a:moveTo>
                  <a:lnTo>
                    <a:pt x="335198" y="0"/>
                  </a:lnTo>
                  <a:cubicBezTo>
                    <a:pt x="356308" y="0"/>
                    <a:pt x="373421" y="17113"/>
                    <a:pt x="373421" y="38223"/>
                  </a:cubicBezTo>
                  <a:lnTo>
                    <a:pt x="373421" y="3017070"/>
                  </a:lnTo>
                  <a:cubicBezTo>
                    <a:pt x="373421" y="3038180"/>
                    <a:pt x="356308" y="3055293"/>
                    <a:pt x="335198" y="3055293"/>
                  </a:cubicBezTo>
                  <a:lnTo>
                    <a:pt x="38223" y="3055293"/>
                  </a:lnTo>
                  <a:cubicBezTo>
                    <a:pt x="17113" y="3055293"/>
                    <a:pt x="0" y="3038180"/>
                    <a:pt x="0" y="3017070"/>
                  </a:cubicBezTo>
                  <a:lnTo>
                    <a:pt x="0" y="38223"/>
                  </a:lnTo>
                  <a:cubicBezTo>
                    <a:pt x="0" y="17113"/>
                    <a:pt x="17113" y="0"/>
                    <a:pt x="38223" y="0"/>
                  </a:cubicBezTo>
                  <a:close/>
                </a:path>
              </a:pathLst>
            </a:custGeom>
            <a:solidFill>
              <a:srgbClr val="EB9837"/>
            </a:solidFill>
            <a:ln cap="sq">
              <a:noFill/>
              <a:prstDash val="solid"/>
              <a:miter/>
            </a:ln>
          </p:spPr>
        </p:sp>
        <p:sp>
          <p:nvSpPr>
            <p:cNvPr name="TextBox 4" id="4"/>
            <p:cNvSpPr txBox="true"/>
            <p:nvPr/>
          </p:nvSpPr>
          <p:spPr>
            <a:xfrm>
              <a:off x="0" y="-38100"/>
              <a:ext cx="373421" cy="30933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550974" y="922869"/>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74648" y="429936"/>
            <a:ext cx="6848337" cy="1082003"/>
          </a:xfrm>
          <a:prstGeom prst="rect">
            <a:avLst/>
          </a:prstGeom>
        </p:spPr>
        <p:txBody>
          <a:bodyPr anchor="t" rtlCol="false" tIns="0" lIns="0" bIns="0" rIns="0">
            <a:spAutoFit/>
          </a:bodyPr>
          <a:lstStyle/>
          <a:p>
            <a:pPr algn="l">
              <a:lnSpc>
                <a:spcPts val="7904"/>
              </a:lnSpc>
            </a:pPr>
            <a:r>
              <a:rPr lang="en-US" sz="8498">
                <a:solidFill>
                  <a:srgbClr val="487307"/>
                </a:solidFill>
                <a:latin typeface="Garet Bold"/>
                <a:ea typeface="Garet Bold"/>
                <a:cs typeface="Garet Bold"/>
                <a:sym typeface="Garet Bold"/>
              </a:rPr>
              <a:t>Conclusion</a:t>
            </a:r>
          </a:p>
        </p:txBody>
      </p:sp>
      <p:sp>
        <p:nvSpPr>
          <p:cNvPr name="TextBox 7" id="7"/>
          <p:cNvSpPr txBox="true"/>
          <p:nvPr/>
        </p:nvSpPr>
        <p:spPr>
          <a:xfrm rot="0">
            <a:off x="1417831" y="1852283"/>
            <a:ext cx="16530104" cy="8190045"/>
          </a:xfrm>
          <a:prstGeom prst="rect">
            <a:avLst/>
          </a:prstGeom>
        </p:spPr>
        <p:txBody>
          <a:bodyPr anchor="t" rtlCol="false" tIns="0" lIns="0" bIns="0" rIns="0">
            <a:spAutoFit/>
          </a:bodyPr>
          <a:lstStyle/>
          <a:p>
            <a:pPr algn="just" marL="498146" indent="-249073" lvl="1">
              <a:lnSpc>
                <a:spcPts val="3230"/>
              </a:lnSpc>
              <a:buFont typeface="Arial"/>
              <a:buChar char="•"/>
            </a:pPr>
            <a:r>
              <a:rPr lang="en-US" sz="2307">
                <a:solidFill>
                  <a:srgbClr val="487307"/>
                </a:solidFill>
                <a:latin typeface="Poppins"/>
                <a:ea typeface="Poppins"/>
                <a:cs typeface="Poppins"/>
                <a:sym typeface="Poppins"/>
              </a:rPr>
              <a:t>To improve CNN's performance in weed identification within precision agriculture, this thesis investigated the use of DCGAN for data augmentation. It addressed issues such as class imbalance and a lack of training data. </a:t>
            </a:r>
          </a:p>
          <a:p>
            <a:pPr algn="just">
              <a:lnSpc>
                <a:spcPts val="3230"/>
              </a:lnSpc>
            </a:pPr>
          </a:p>
          <a:p>
            <a:pPr algn="just" marL="498146" indent="-249073" lvl="1">
              <a:lnSpc>
                <a:spcPts val="3230"/>
              </a:lnSpc>
              <a:buFont typeface="Arial"/>
              <a:buChar char="•"/>
            </a:pPr>
            <a:r>
              <a:rPr lang="en-US" sz="2307">
                <a:solidFill>
                  <a:srgbClr val="487307"/>
                </a:solidFill>
                <a:latin typeface="Poppins"/>
                <a:ea typeface="Poppins"/>
                <a:cs typeface="Poppins"/>
                <a:sym typeface="Poppins"/>
              </a:rPr>
              <a:t>The CNN model performed inconsistently throughout classes without data augmentation, showing complete accuracy for soil but notable rates of misclassification for broadleaf and soybean. </a:t>
            </a:r>
          </a:p>
          <a:p>
            <a:pPr algn="just">
              <a:lnSpc>
                <a:spcPts val="3230"/>
              </a:lnSpc>
            </a:pPr>
          </a:p>
          <a:p>
            <a:pPr algn="just" marL="498146" indent="-249073" lvl="1">
              <a:lnSpc>
                <a:spcPts val="3230"/>
              </a:lnSpc>
              <a:buFont typeface="Arial"/>
              <a:buChar char="•"/>
            </a:pPr>
            <a:r>
              <a:rPr lang="en-US" sz="2307">
                <a:solidFill>
                  <a:srgbClr val="487307"/>
                </a:solidFill>
                <a:latin typeface="Poppins"/>
                <a:ea typeface="Poppins"/>
                <a:cs typeface="Poppins"/>
                <a:sym typeface="Poppins"/>
              </a:rPr>
              <a:t>The CNN struggled particularly with differentiating between soybean and broadleaf due to their similar features, made worse by differences in class. </a:t>
            </a:r>
          </a:p>
          <a:p>
            <a:pPr algn="just">
              <a:lnSpc>
                <a:spcPts val="3230"/>
              </a:lnSpc>
            </a:pPr>
          </a:p>
          <a:p>
            <a:pPr algn="just" marL="498146" indent="-249073" lvl="1">
              <a:lnSpc>
                <a:spcPts val="3230"/>
              </a:lnSpc>
              <a:buFont typeface="Arial"/>
              <a:buChar char="•"/>
            </a:pPr>
            <a:r>
              <a:rPr lang="en-US" sz="2307">
                <a:solidFill>
                  <a:srgbClr val="487307"/>
                </a:solidFill>
                <a:latin typeface="Poppins"/>
                <a:ea typeface="Poppins"/>
                <a:cs typeface="Poppins"/>
                <a:sym typeface="Poppins"/>
              </a:rPr>
              <a:t>The artificial images produced by DCGAN led to a noticeable increase in model accuracy, a decrease in overfitting, and an improvement in class representation, particularly for minority classes. </a:t>
            </a:r>
          </a:p>
          <a:p>
            <a:pPr algn="just">
              <a:lnSpc>
                <a:spcPts val="3230"/>
              </a:lnSpc>
            </a:pPr>
          </a:p>
          <a:p>
            <a:pPr algn="just" marL="498146" indent="-249073" lvl="1">
              <a:lnSpc>
                <a:spcPts val="3230"/>
              </a:lnSpc>
              <a:buFont typeface="Arial"/>
              <a:buChar char="•"/>
            </a:pPr>
            <a:r>
              <a:rPr lang="en-US" sz="2307">
                <a:solidFill>
                  <a:srgbClr val="487307"/>
                </a:solidFill>
                <a:latin typeface="Poppins"/>
                <a:ea typeface="Poppins"/>
                <a:cs typeface="Poppins"/>
                <a:sym typeface="Poppins"/>
              </a:rPr>
              <a:t>The model trained with DCGAN augmentation achieved near-perfect accuracy on both training (1.00) and testing (0.98) sets, exceeded the non-augmented model.</a:t>
            </a:r>
          </a:p>
          <a:p>
            <a:pPr algn="just">
              <a:lnSpc>
                <a:spcPts val="3230"/>
              </a:lnSpc>
            </a:pPr>
          </a:p>
          <a:p>
            <a:pPr algn="just" marL="498146" indent="-249073" lvl="1">
              <a:lnSpc>
                <a:spcPts val="3230"/>
              </a:lnSpc>
              <a:buFont typeface="Arial"/>
              <a:buChar char="•"/>
            </a:pPr>
            <a:r>
              <a:rPr lang="en-US" sz="2307">
                <a:solidFill>
                  <a:srgbClr val="487307"/>
                </a:solidFill>
                <a:latin typeface="Poppins"/>
                <a:ea typeface="Poppins"/>
                <a:cs typeface="Poppins"/>
                <a:sym typeface="Poppins"/>
              </a:rPr>
              <a:t>This research demonstrates the potential of GAN-based augmentation for addressing class imbalance and data limitations in precision agriculture. However, further research is needed to refine these methods and ensure they capture real-world data complexities without introducing new biases.</a:t>
            </a:r>
          </a:p>
          <a:p>
            <a:pPr algn="just">
              <a:lnSpc>
                <a:spcPts val="323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0" y="-559467"/>
            <a:ext cx="1417831" cy="11600565"/>
            <a:chOff x="0" y="0"/>
            <a:chExt cx="373421" cy="3055293"/>
          </a:xfrm>
        </p:grpSpPr>
        <p:sp>
          <p:nvSpPr>
            <p:cNvPr name="Freeform 3" id="3"/>
            <p:cNvSpPr/>
            <p:nvPr/>
          </p:nvSpPr>
          <p:spPr>
            <a:xfrm flipH="false" flipV="false" rot="0">
              <a:off x="0" y="0"/>
              <a:ext cx="373421" cy="3055293"/>
            </a:xfrm>
            <a:custGeom>
              <a:avLst/>
              <a:gdLst/>
              <a:ahLst/>
              <a:cxnLst/>
              <a:rect r="r" b="b" t="t" l="l"/>
              <a:pathLst>
                <a:path h="3055293" w="373421">
                  <a:moveTo>
                    <a:pt x="38223" y="0"/>
                  </a:moveTo>
                  <a:lnTo>
                    <a:pt x="335198" y="0"/>
                  </a:lnTo>
                  <a:cubicBezTo>
                    <a:pt x="356308" y="0"/>
                    <a:pt x="373421" y="17113"/>
                    <a:pt x="373421" y="38223"/>
                  </a:cubicBezTo>
                  <a:lnTo>
                    <a:pt x="373421" y="3017070"/>
                  </a:lnTo>
                  <a:cubicBezTo>
                    <a:pt x="373421" y="3038180"/>
                    <a:pt x="356308" y="3055293"/>
                    <a:pt x="335198" y="3055293"/>
                  </a:cubicBezTo>
                  <a:lnTo>
                    <a:pt x="38223" y="3055293"/>
                  </a:lnTo>
                  <a:cubicBezTo>
                    <a:pt x="17113" y="3055293"/>
                    <a:pt x="0" y="3038180"/>
                    <a:pt x="0" y="3017070"/>
                  </a:cubicBezTo>
                  <a:lnTo>
                    <a:pt x="0" y="38223"/>
                  </a:lnTo>
                  <a:cubicBezTo>
                    <a:pt x="0" y="17113"/>
                    <a:pt x="17113" y="0"/>
                    <a:pt x="38223" y="0"/>
                  </a:cubicBezTo>
                  <a:close/>
                </a:path>
              </a:pathLst>
            </a:custGeom>
            <a:solidFill>
              <a:srgbClr val="EB9837"/>
            </a:solidFill>
            <a:ln cap="sq">
              <a:noFill/>
              <a:prstDash val="solid"/>
              <a:miter/>
            </a:ln>
          </p:spPr>
        </p:sp>
        <p:sp>
          <p:nvSpPr>
            <p:cNvPr name="TextBox 4" id="4"/>
            <p:cNvSpPr txBox="true"/>
            <p:nvPr/>
          </p:nvSpPr>
          <p:spPr>
            <a:xfrm>
              <a:off x="0" y="-38100"/>
              <a:ext cx="373421" cy="30933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550974" y="922869"/>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74648" y="429936"/>
            <a:ext cx="8705019" cy="1082003"/>
          </a:xfrm>
          <a:prstGeom prst="rect">
            <a:avLst/>
          </a:prstGeom>
        </p:spPr>
        <p:txBody>
          <a:bodyPr anchor="t" rtlCol="false" tIns="0" lIns="0" bIns="0" rIns="0">
            <a:spAutoFit/>
          </a:bodyPr>
          <a:lstStyle/>
          <a:p>
            <a:pPr algn="l">
              <a:lnSpc>
                <a:spcPts val="7904"/>
              </a:lnSpc>
            </a:pPr>
            <a:r>
              <a:rPr lang="en-US" sz="8498">
                <a:solidFill>
                  <a:srgbClr val="487307"/>
                </a:solidFill>
                <a:latin typeface="Garet Bold"/>
                <a:ea typeface="Garet Bold"/>
                <a:cs typeface="Garet Bold"/>
                <a:sym typeface="Garet Bold"/>
              </a:rPr>
              <a:t>Future Works</a:t>
            </a:r>
          </a:p>
        </p:txBody>
      </p:sp>
      <p:sp>
        <p:nvSpPr>
          <p:cNvPr name="TextBox 7" id="7"/>
          <p:cNvSpPr txBox="true"/>
          <p:nvPr/>
        </p:nvSpPr>
        <p:spPr>
          <a:xfrm rot="0">
            <a:off x="1417831" y="1852283"/>
            <a:ext cx="16530104" cy="6961320"/>
          </a:xfrm>
          <a:prstGeom prst="rect">
            <a:avLst/>
          </a:prstGeom>
        </p:spPr>
        <p:txBody>
          <a:bodyPr anchor="t" rtlCol="false" tIns="0" lIns="0" bIns="0" rIns="0">
            <a:spAutoFit/>
          </a:bodyPr>
          <a:lstStyle/>
          <a:p>
            <a:pPr algn="just" marL="498146" indent="-249073" lvl="1">
              <a:lnSpc>
                <a:spcPts val="3230"/>
              </a:lnSpc>
              <a:buFont typeface="Arial"/>
              <a:buChar char="•"/>
            </a:pPr>
            <a:r>
              <a:rPr lang="en-US" sz="2307">
                <a:solidFill>
                  <a:srgbClr val="487307"/>
                </a:solidFill>
                <a:latin typeface="Poppins"/>
                <a:ea typeface="Poppins"/>
                <a:cs typeface="Poppins"/>
                <a:sym typeface="Poppins"/>
              </a:rPr>
              <a:t>Some of the work is required for further studies as there are some drawbacks. More investigation is required on different GAN architectures and methodologies to optimize synthetic data generation for specific agricultural tasks.</a:t>
            </a:r>
          </a:p>
          <a:p>
            <a:pPr algn="just">
              <a:lnSpc>
                <a:spcPts val="3230"/>
              </a:lnSpc>
            </a:pPr>
          </a:p>
          <a:p>
            <a:pPr algn="just" marL="498146" indent="-249073" lvl="1">
              <a:lnSpc>
                <a:spcPts val="3230"/>
              </a:lnSpc>
              <a:buFont typeface="Arial"/>
              <a:buChar char="•"/>
            </a:pPr>
            <a:r>
              <a:rPr lang="en-US" sz="2307">
                <a:solidFill>
                  <a:srgbClr val="487307"/>
                </a:solidFill>
                <a:latin typeface="Poppins"/>
                <a:ea typeface="Poppins"/>
                <a:cs typeface="Poppins"/>
                <a:sym typeface="Poppins"/>
              </a:rPr>
              <a:t>Explore combining GANs with other machine learning strategies, such as Transfer Learning  or Active Learning , to further enhance model performance.</a:t>
            </a:r>
          </a:p>
          <a:p>
            <a:pPr algn="just">
              <a:lnSpc>
                <a:spcPts val="3230"/>
              </a:lnSpc>
            </a:pPr>
          </a:p>
          <a:p>
            <a:pPr algn="just" marL="498146" indent="-249073" lvl="1">
              <a:lnSpc>
                <a:spcPts val="3230"/>
              </a:lnSpc>
              <a:buFont typeface="Arial"/>
              <a:buChar char="•"/>
            </a:pPr>
            <a:r>
              <a:rPr lang="en-US" sz="2307">
                <a:solidFill>
                  <a:srgbClr val="487307"/>
                </a:solidFill>
                <a:latin typeface="Poppins"/>
                <a:ea typeface="Poppins"/>
                <a:cs typeface="Poppins"/>
                <a:sym typeface="Poppins"/>
              </a:rPr>
              <a:t>Focus on the practical deployment of GAN-augmented models in real agricultural systems, addressing challenges like scalability, computational cost, and data collection.</a:t>
            </a:r>
          </a:p>
          <a:p>
            <a:pPr algn="just">
              <a:lnSpc>
                <a:spcPts val="3230"/>
              </a:lnSpc>
            </a:pPr>
          </a:p>
          <a:p>
            <a:pPr algn="just" marL="498146" indent="-249073" lvl="1">
              <a:lnSpc>
                <a:spcPts val="3230"/>
              </a:lnSpc>
              <a:buFont typeface="Arial"/>
              <a:buChar char="•"/>
            </a:pPr>
            <a:r>
              <a:rPr lang="en-US" sz="2307">
                <a:solidFill>
                  <a:srgbClr val="487307"/>
                </a:solidFill>
                <a:latin typeface="Poppins"/>
                <a:ea typeface="Poppins"/>
                <a:cs typeface="Poppins"/>
                <a:sym typeface="Poppins"/>
              </a:rPr>
              <a:t>Create effective, lightweight GAN architectures that can be used on edge devices such as drones or tractors to enable their wide use in precision agriculture. </a:t>
            </a:r>
          </a:p>
          <a:p>
            <a:pPr algn="just">
              <a:lnSpc>
                <a:spcPts val="3230"/>
              </a:lnSpc>
            </a:pPr>
          </a:p>
          <a:p>
            <a:pPr algn="just" marL="498146" indent="-249073" lvl="1">
              <a:lnSpc>
                <a:spcPts val="3230"/>
              </a:lnSpc>
              <a:buFont typeface="Arial"/>
              <a:buChar char="•"/>
            </a:pPr>
            <a:r>
              <a:rPr lang="en-US" sz="2307">
                <a:solidFill>
                  <a:srgbClr val="487307"/>
                </a:solidFill>
                <a:latin typeface="Poppins"/>
                <a:ea typeface="Poppins"/>
                <a:cs typeface="Poppins"/>
                <a:sym typeface="Poppins"/>
              </a:rPr>
              <a:t>To enhance the generalization, robustness, and accuracy of AI models in precision agriculture and ultimately encourage more efficient and sustainable farming methods, continue to enhance GAN-based data augmentation. </a:t>
            </a:r>
          </a:p>
          <a:p>
            <a:pPr algn="just">
              <a:lnSpc>
                <a:spcPts val="323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29400" y="5982155"/>
            <a:ext cx="18817400" cy="4412675"/>
            <a:chOff x="0" y="0"/>
            <a:chExt cx="1667432" cy="391012"/>
          </a:xfrm>
        </p:grpSpPr>
        <p:sp>
          <p:nvSpPr>
            <p:cNvPr name="Freeform 4" id="4"/>
            <p:cNvSpPr/>
            <p:nvPr/>
          </p:nvSpPr>
          <p:spPr>
            <a:xfrm flipH="false" flipV="false" rot="0">
              <a:off x="0" y="0"/>
              <a:ext cx="1667432" cy="391012"/>
            </a:xfrm>
            <a:custGeom>
              <a:avLst/>
              <a:gdLst/>
              <a:ahLst/>
              <a:cxnLst/>
              <a:rect r="r" b="b" t="t" l="l"/>
              <a:pathLst>
                <a:path h="391012" w="1667432">
                  <a:moveTo>
                    <a:pt x="0" y="0"/>
                  </a:moveTo>
                  <a:lnTo>
                    <a:pt x="1667432" y="0"/>
                  </a:lnTo>
                  <a:lnTo>
                    <a:pt x="1667432" y="391012"/>
                  </a:lnTo>
                  <a:lnTo>
                    <a:pt x="0" y="391012"/>
                  </a:lnTo>
                  <a:close/>
                </a:path>
              </a:pathLst>
            </a:custGeom>
            <a:blipFill>
              <a:blip r:embed="rId3"/>
              <a:stretch>
                <a:fillRect l="0" t="-92146" r="0" b="-92146"/>
              </a:stretch>
            </a:blipFill>
            <a:ln cap="sq">
              <a:noFill/>
              <a:prstDash val="solid"/>
              <a:miter/>
            </a:ln>
          </p:spPr>
        </p:sp>
      </p:grpSp>
      <p:grpSp>
        <p:nvGrpSpPr>
          <p:cNvPr name="Group 5" id="5"/>
          <p:cNvGrpSpPr/>
          <p:nvPr/>
        </p:nvGrpSpPr>
        <p:grpSpPr>
          <a:xfrm rot="0">
            <a:off x="4781480" y="2200645"/>
            <a:ext cx="8315842" cy="2137588"/>
            <a:chOff x="0" y="0"/>
            <a:chExt cx="2472317" cy="635509"/>
          </a:xfrm>
        </p:grpSpPr>
        <p:sp>
          <p:nvSpPr>
            <p:cNvPr name="Freeform 6" id="6"/>
            <p:cNvSpPr/>
            <p:nvPr/>
          </p:nvSpPr>
          <p:spPr>
            <a:xfrm flipH="false" flipV="false" rot="0">
              <a:off x="0" y="0"/>
              <a:ext cx="2472317" cy="635509"/>
            </a:xfrm>
            <a:custGeom>
              <a:avLst/>
              <a:gdLst/>
              <a:ahLst/>
              <a:cxnLst/>
              <a:rect r="r" b="b" t="t" l="l"/>
              <a:pathLst>
                <a:path h="635509" w="2472317">
                  <a:moveTo>
                    <a:pt x="0" y="0"/>
                  </a:moveTo>
                  <a:lnTo>
                    <a:pt x="2472317" y="0"/>
                  </a:lnTo>
                  <a:lnTo>
                    <a:pt x="2472317" y="635509"/>
                  </a:lnTo>
                  <a:lnTo>
                    <a:pt x="0" y="635509"/>
                  </a:lnTo>
                  <a:close/>
                </a:path>
              </a:pathLst>
            </a:custGeom>
            <a:solidFill>
              <a:srgbClr val="000000">
                <a:alpha val="0"/>
              </a:srgbClr>
            </a:solidFill>
            <a:ln w="28575" cap="sq">
              <a:solidFill>
                <a:srgbClr val="F7F7F0"/>
              </a:solidFill>
              <a:prstDash val="solid"/>
              <a:miter/>
            </a:ln>
          </p:spPr>
        </p:sp>
        <p:sp>
          <p:nvSpPr>
            <p:cNvPr name="TextBox 7" id="7"/>
            <p:cNvSpPr txBox="true"/>
            <p:nvPr/>
          </p:nvSpPr>
          <p:spPr>
            <a:xfrm>
              <a:off x="0" y="-38100"/>
              <a:ext cx="2472317" cy="67360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446632" y="2300307"/>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391153" y="2775817"/>
            <a:ext cx="9253880" cy="156241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2140420" y="-724065"/>
            <a:ext cx="12090661" cy="11411927"/>
            <a:chOff x="0" y="0"/>
            <a:chExt cx="3184372" cy="3005610"/>
          </a:xfrm>
        </p:grpSpPr>
        <p:sp>
          <p:nvSpPr>
            <p:cNvPr name="Freeform 3" id="3"/>
            <p:cNvSpPr/>
            <p:nvPr/>
          </p:nvSpPr>
          <p:spPr>
            <a:xfrm flipH="false" flipV="false" rot="0">
              <a:off x="0" y="0"/>
              <a:ext cx="3184372" cy="3005610"/>
            </a:xfrm>
            <a:custGeom>
              <a:avLst/>
              <a:gdLst/>
              <a:ahLst/>
              <a:cxnLst/>
              <a:rect r="r" b="b" t="t" l="l"/>
              <a:pathLst>
                <a:path h="3005610" w="3184372">
                  <a:moveTo>
                    <a:pt x="0" y="0"/>
                  </a:moveTo>
                  <a:lnTo>
                    <a:pt x="3184372" y="0"/>
                  </a:lnTo>
                  <a:lnTo>
                    <a:pt x="3184372" y="3005610"/>
                  </a:lnTo>
                  <a:lnTo>
                    <a:pt x="0" y="3005610"/>
                  </a:lnTo>
                  <a:close/>
                </a:path>
              </a:pathLst>
            </a:custGeom>
            <a:solidFill>
              <a:srgbClr val="133D31"/>
            </a:solidFill>
          </p:spPr>
        </p:sp>
        <p:sp>
          <p:nvSpPr>
            <p:cNvPr name="TextBox 4" id="4"/>
            <p:cNvSpPr txBox="true"/>
            <p:nvPr/>
          </p:nvSpPr>
          <p:spPr>
            <a:xfrm>
              <a:off x="0" y="-38100"/>
              <a:ext cx="3184372" cy="304371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7628109" y="1515857"/>
            <a:ext cx="4057331" cy="8224320"/>
            <a:chOff x="0" y="0"/>
            <a:chExt cx="9398000" cy="19050000"/>
          </a:xfrm>
        </p:grpSpPr>
        <p:sp>
          <p:nvSpPr>
            <p:cNvPr name="Freeform 6" id="6"/>
            <p:cNvSpPr/>
            <p:nvPr/>
          </p:nvSpPr>
          <p:spPr>
            <a:xfrm flipH="false" flipV="false" rot="0">
              <a:off x="401955" y="301498"/>
              <a:ext cx="8566912" cy="18446877"/>
            </a:xfrm>
            <a:custGeom>
              <a:avLst/>
              <a:gdLst/>
              <a:ahLst/>
              <a:cxnLst/>
              <a:rect r="r" b="b" t="t" l="l"/>
              <a:pathLst>
                <a:path h="18446877" w="8566912">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3"/>
              <a:stretch>
                <a:fillRect l="-122748" t="0" r="-122748" b="0"/>
              </a:stretch>
            </a:blipFill>
          </p:spPr>
        </p:sp>
        <p:sp>
          <p:nvSpPr>
            <p:cNvPr name="Freeform 7" id="7"/>
            <p:cNvSpPr/>
            <p:nvPr/>
          </p:nvSpPr>
          <p:spPr>
            <a:xfrm flipH="false" flipV="false" rot="0">
              <a:off x="0" y="0"/>
              <a:ext cx="9398000" cy="19050000"/>
            </a:xfrm>
            <a:custGeom>
              <a:avLst/>
              <a:gdLst/>
              <a:ahLst/>
              <a:cxnLst/>
              <a:rect r="r" b="b" t="t" l="l"/>
              <a:pathLst>
                <a:path h="19050000" w="9398000">
                  <a:moveTo>
                    <a:pt x="9398000" y="19050000"/>
                  </a:moveTo>
                  <a:lnTo>
                    <a:pt x="0" y="19050000"/>
                  </a:lnTo>
                  <a:lnTo>
                    <a:pt x="0" y="0"/>
                  </a:lnTo>
                  <a:lnTo>
                    <a:pt x="9398000" y="0"/>
                  </a:lnTo>
                  <a:lnTo>
                    <a:pt x="9398000" y="19050000"/>
                  </a:lnTo>
                  <a:close/>
                </a:path>
              </a:pathLst>
            </a:custGeom>
            <a:blipFill>
              <a:blip r:embed="rId4"/>
              <a:stretch>
                <a:fillRect l="-42" t="0" r="-42" b="0"/>
              </a:stretch>
            </a:blipFill>
          </p:spPr>
        </p:sp>
      </p:grpSp>
      <p:grpSp>
        <p:nvGrpSpPr>
          <p:cNvPr name="Group 8" id="8"/>
          <p:cNvGrpSpPr/>
          <p:nvPr/>
        </p:nvGrpSpPr>
        <p:grpSpPr>
          <a:xfrm rot="0">
            <a:off x="15206885" y="828545"/>
            <a:ext cx="1308018" cy="841224"/>
            <a:chOff x="0" y="0"/>
            <a:chExt cx="631910" cy="406400"/>
          </a:xfrm>
        </p:grpSpPr>
        <p:sp>
          <p:nvSpPr>
            <p:cNvPr name="Freeform 9" id="9"/>
            <p:cNvSpPr/>
            <p:nvPr/>
          </p:nvSpPr>
          <p:spPr>
            <a:xfrm flipH="false" flipV="false" rot="0">
              <a:off x="0" y="0"/>
              <a:ext cx="631911" cy="406400"/>
            </a:xfrm>
            <a:custGeom>
              <a:avLst/>
              <a:gdLst/>
              <a:ahLst/>
              <a:cxnLst/>
              <a:rect r="r" b="b" t="t" l="l"/>
              <a:pathLst>
                <a:path h="406400" w="631911">
                  <a:moveTo>
                    <a:pt x="428711" y="0"/>
                  </a:moveTo>
                  <a:cubicBezTo>
                    <a:pt x="540935" y="0"/>
                    <a:pt x="631911" y="90976"/>
                    <a:pt x="631911" y="203200"/>
                  </a:cubicBezTo>
                  <a:cubicBezTo>
                    <a:pt x="631911" y="315424"/>
                    <a:pt x="540935" y="406400"/>
                    <a:pt x="428711" y="406400"/>
                  </a:cubicBezTo>
                  <a:lnTo>
                    <a:pt x="203200" y="406400"/>
                  </a:lnTo>
                  <a:cubicBezTo>
                    <a:pt x="90976" y="406400"/>
                    <a:pt x="0" y="315424"/>
                    <a:pt x="0" y="203200"/>
                  </a:cubicBezTo>
                  <a:cubicBezTo>
                    <a:pt x="0" y="90976"/>
                    <a:pt x="90976" y="0"/>
                    <a:pt x="203200" y="0"/>
                  </a:cubicBezTo>
                  <a:close/>
                </a:path>
              </a:pathLst>
            </a:custGeom>
            <a:solidFill>
              <a:srgbClr val="487307"/>
            </a:solidFill>
            <a:ln cap="sq">
              <a:noFill/>
              <a:prstDash val="solid"/>
              <a:miter/>
            </a:ln>
          </p:spPr>
        </p:sp>
        <p:sp>
          <p:nvSpPr>
            <p:cNvPr name="TextBox 10" id="10"/>
            <p:cNvSpPr txBox="true"/>
            <p:nvPr/>
          </p:nvSpPr>
          <p:spPr>
            <a:xfrm>
              <a:off x="0" y="-38100"/>
              <a:ext cx="631910" cy="444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708358" y="922869"/>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590911" y="5305452"/>
            <a:ext cx="3503675" cy="350367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136" t="0" r="-25136" b="0"/>
              </a:stretch>
            </a:blipFill>
            <a:ln w="85725" cap="sq">
              <a:solidFill>
                <a:srgbClr val="FFFCF3"/>
              </a:solidFill>
              <a:prstDash val="solid"/>
              <a:miter/>
            </a:ln>
          </p:spPr>
        </p:sp>
      </p:grpSp>
      <p:grpSp>
        <p:nvGrpSpPr>
          <p:cNvPr name="Group 14" id="14"/>
          <p:cNvGrpSpPr/>
          <p:nvPr/>
        </p:nvGrpSpPr>
        <p:grpSpPr>
          <a:xfrm rot="0">
            <a:off x="4641637" y="5305452"/>
            <a:ext cx="3503675" cy="350367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4906" t="0" r="-24906" b="0"/>
              </a:stretch>
            </a:blipFill>
            <a:ln w="85725" cap="sq">
              <a:solidFill>
                <a:srgbClr val="FFFCF3"/>
              </a:solidFill>
              <a:prstDash val="solid"/>
              <a:miter/>
            </a:ln>
          </p:spPr>
        </p:sp>
      </p:grpSp>
      <p:sp>
        <p:nvSpPr>
          <p:cNvPr name="TextBox 16" id="16"/>
          <p:cNvSpPr txBox="true"/>
          <p:nvPr/>
        </p:nvSpPr>
        <p:spPr>
          <a:xfrm rot="0">
            <a:off x="779771" y="2730866"/>
            <a:ext cx="6848337" cy="2082128"/>
          </a:xfrm>
          <a:prstGeom prst="rect">
            <a:avLst/>
          </a:prstGeom>
        </p:spPr>
        <p:txBody>
          <a:bodyPr anchor="t" rtlCol="false" tIns="0" lIns="0" bIns="0" rIns="0">
            <a:spAutoFit/>
          </a:bodyPr>
          <a:lstStyle/>
          <a:p>
            <a:pPr algn="l">
              <a:lnSpc>
                <a:spcPts val="7904"/>
              </a:lnSpc>
            </a:pPr>
            <a:r>
              <a:rPr lang="en-US" sz="8498">
                <a:solidFill>
                  <a:srgbClr val="FFFAF5"/>
                </a:solidFill>
                <a:latin typeface="Garet Bold"/>
                <a:ea typeface="Garet Bold"/>
                <a:cs typeface="Garet Bold"/>
                <a:sym typeface="Garet Bold"/>
              </a:rPr>
              <a:t>Precision Agriculture</a:t>
            </a:r>
          </a:p>
        </p:txBody>
      </p:sp>
      <p:sp>
        <p:nvSpPr>
          <p:cNvPr name="TextBox 17" id="17"/>
          <p:cNvSpPr txBox="true"/>
          <p:nvPr/>
        </p:nvSpPr>
        <p:spPr>
          <a:xfrm rot="0">
            <a:off x="11580665" y="2741942"/>
            <a:ext cx="6602560" cy="2914650"/>
          </a:xfrm>
          <a:prstGeom prst="rect">
            <a:avLst/>
          </a:prstGeom>
        </p:spPr>
        <p:txBody>
          <a:bodyPr anchor="t" rtlCol="false" tIns="0" lIns="0" bIns="0" rIns="0">
            <a:spAutoFit/>
          </a:bodyPr>
          <a:lstStyle/>
          <a:p>
            <a:pPr algn="just" marL="518160" indent="-259080" lvl="1">
              <a:lnSpc>
                <a:spcPts val="4680"/>
              </a:lnSpc>
              <a:buFont typeface="Arial"/>
              <a:buChar char="•"/>
            </a:pPr>
            <a:r>
              <a:rPr lang="en-US" sz="2400">
                <a:solidFill>
                  <a:srgbClr val="487307"/>
                </a:solidFill>
                <a:latin typeface="Poppins"/>
                <a:ea typeface="Poppins"/>
                <a:cs typeface="Poppins"/>
                <a:sym typeface="Poppins"/>
              </a:rPr>
              <a:t>Modern farming method utilizing technologies like IoT, AI, and ML.</a:t>
            </a:r>
          </a:p>
          <a:p>
            <a:pPr algn="just" marL="518160" indent="-259080" lvl="1">
              <a:lnSpc>
                <a:spcPts val="4680"/>
              </a:lnSpc>
              <a:buFont typeface="Arial"/>
              <a:buChar char="•"/>
            </a:pPr>
            <a:r>
              <a:rPr lang="en-US" sz="2400">
                <a:solidFill>
                  <a:srgbClr val="487307"/>
                </a:solidFill>
                <a:latin typeface="Poppins"/>
                <a:ea typeface="Poppins"/>
                <a:cs typeface="Poppins"/>
                <a:sym typeface="Poppins"/>
              </a:rPr>
              <a:t>Enhances crop productivity, optimizes resources, and reduces environmental impact.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339064" y="4887573"/>
            <a:ext cx="18966128" cy="6942477"/>
            <a:chOff x="0" y="0"/>
            <a:chExt cx="4995194" cy="1828471"/>
          </a:xfrm>
        </p:grpSpPr>
        <p:sp>
          <p:nvSpPr>
            <p:cNvPr name="Freeform 3" id="3"/>
            <p:cNvSpPr/>
            <p:nvPr/>
          </p:nvSpPr>
          <p:spPr>
            <a:xfrm flipH="false" flipV="false" rot="0">
              <a:off x="0" y="0"/>
              <a:ext cx="4995194" cy="1828471"/>
            </a:xfrm>
            <a:custGeom>
              <a:avLst/>
              <a:gdLst/>
              <a:ahLst/>
              <a:cxnLst/>
              <a:rect r="r" b="b" t="t" l="l"/>
              <a:pathLst>
                <a:path h="1828471" w="4995194">
                  <a:moveTo>
                    <a:pt x="0" y="0"/>
                  </a:moveTo>
                  <a:lnTo>
                    <a:pt x="4995194" y="0"/>
                  </a:lnTo>
                  <a:lnTo>
                    <a:pt x="4995194" y="1828471"/>
                  </a:lnTo>
                  <a:lnTo>
                    <a:pt x="0" y="1828471"/>
                  </a:lnTo>
                  <a:close/>
                </a:path>
              </a:pathLst>
            </a:custGeom>
            <a:solidFill>
              <a:srgbClr val="FFEEBF">
                <a:alpha val="26667"/>
              </a:srgbClr>
            </a:solidFill>
          </p:spPr>
        </p:sp>
        <p:sp>
          <p:nvSpPr>
            <p:cNvPr name="TextBox 4" id="4"/>
            <p:cNvSpPr txBox="true"/>
            <p:nvPr/>
          </p:nvSpPr>
          <p:spPr>
            <a:xfrm>
              <a:off x="0" y="-38100"/>
              <a:ext cx="4995194" cy="186657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457696" y="4235242"/>
            <a:ext cx="5023058" cy="502305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9285" t="0" r="-39285" b="0"/>
              </a:stretch>
            </a:blipFill>
            <a:ln w="85725" cap="sq">
              <a:solidFill>
                <a:srgbClr val="B4C273"/>
              </a:solidFill>
              <a:prstDash val="solid"/>
              <a:miter/>
            </a:ln>
          </p:spPr>
        </p:sp>
      </p:grpSp>
      <p:grpSp>
        <p:nvGrpSpPr>
          <p:cNvPr name="Group 7" id="7"/>
          <p:cNvGrpSpPr/>
          <p:nvPr/>
        </p:nvGrpSpPr>
        <p:grpSpPr>
          <a:xfrm rot="0">
            <a:off x="8661881" y="6488351"/>
            <a:ext cx="2618737" cy="26187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571318" y="720599"/>
            <a:ext cx="5919517" cy="591951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t="0" r="-16666" b="0"/>
              </a:stretch>
            </a:blipFill>
            <a:ln w="85725" cap="sq">
              <a:solidFill>
                <a:srgbClr val="B4C273"/>
              </a:solidFill>
              <a:prstDash val="solid"/>
              <a:miter/>
            </a:ln>
          </p:spPr>
        </p:sp>
      </p:grpSp>
      <p:grpSp>
        <p:nvGrpSpPr>
          <p:cNvPr name="Group 12" id="12"/>
          <p:cNvGrpSpPr/>
          <p:nvPr/>
        </p:nvGrpSpPr>
        <p:grpSpPr>
          <a:xfrm rot="0">
            <a:off x="16201287" y="1833456"/>
            <a:ext cx="2086713" cy="20867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36772" y="828545"/>
            <a:ext cx="3315883" cy="841224"/>
            <a:chOff x="0" y="0"/>
            <a:chExt cx="1601921" cy="406400"/>
          </a:xfrm>
        </p:grpSpPr>
        <p:sp>
          <p:nvSpPr>
            <p:cNvPr name="Freeform 16" id="16"/>
            <p:cNvSpPr/>
            <p:nvPr/>
          </p:nvSpPr>
          <p:spPr>
            <a:xfrm flipH="false" flipV="false" rot="0">
              <a:off x="0" y="0"/>
              <a:ext cx="1601921" cy="406400"/>
            </a:xfrm>
            <a:custGeom>
              <a:avLst/>
              <a:gdLst/>
              <a:ahLst/>
              <a:cxnLst/>
              <a:rect r="r" b="b" t="t" l="l"/>
              <a:pathLst>
                <a:path h="406400" w="1601921">
                  <a:moveTo>
                    <a:pt x="1398721" y="0"/>
                  </a:moveTo>
                  <a:cubicBezTo>
                    <a:pt x="1510945" y="0"/>
                    <a:pt x="1601921" y="90976"/>
                    <a:pt x="1601921" y="203200"/>
                  </a:cubicBezTo>
                  <a:cubicBezTo>
                    <a:pt x="1601921" y="315424"/>
                    <a:pt x="1510945" y="406400"/>
                    <a:pt x="1398721" y="406400"/>
                  </a:cubicBezTo>
                  <a:lnTo>
                    <a:pt x="203200" y="406400"/>
                  </a:lnTo>
                  <a:cubicBezTo>
                    <a:pt x="90976" y="406400"/>
                    <a:pt x="0" y="315424"/>
                    <a:pt x="0" y="203200"/>
                  </a:cubicBezTo>
                  <a:cubicBezTo>
                    <a:pt x="0" y="90976"/>
                    <a:pt x="90976" y="0"/>
                    <a:pt x="203200" y="0"/>
                  </a:cubicBezTo>
                  <a:close/>
                </a:path>
              </a:pathLst>
            </a:custGeom>
            <a:solidFill>
              <a:srgbClr val="487307"/>
            </a:solidFill>
            <a:ln cap="sq">
              <a:noFill/>
              <a:prstDash val="solid"/>
              <a:miter/>
            </a:ln>
          </p:spPr>
        </p:sp>
        <p:sp>
          <p:nvSpPr>
            <p:cNvPr name="TextBox 17" id="17"/>
            <p:cNvSpPr txBox="true"/>
            <p:nvPr/>
          </p:nvSpPr>
          <p:spPr>
            <a:xfrm>
              <a:off x="0" y="-38100"/>
              <a:ext cx="1601921" cy="444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638244" y="922869"/>
            <a:ext cx="307387" cy="589070"/>
          </a:xfrm>
          <a:custGeom>
            <a:avLst/>
            <a:gdLst/>
            <a:ahLst/>
            <a:cxnLst/>
            <a:rect r="r" b="b" t="t" l="l"/>
            <a:pathLst>
              <a:path h="589070" w="307387">
                <a:moveTo>
                  <a:pt x="0" y="0"/>
                </a:moveTo>
                <a:lnTo>
                  <a:pt x="307388" y="0"/>
                </a:lnTo>
                <a:lnTo>
                  <a:pt x="307388" y="589070"/>
                </a:lnTo>
                <a:lnTo>
                  <a:pt x="0" y="589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2041169" y="1076325"/>
            <a:ext cx="2037045" cy="333375"/>
          </a:xfrm>
          <a:prstGeom prst="rect">
            <a:avLst/>
          </a:prstGeom>
        </p:spPr>
        <p:txBody>
          <a:bodyPr anchor="t" rtlCol="false" tIns="0" lIns="0" bIns="0" rIns="0">
            <a:spAutoFit/>
          </a:bodyPr>
          <a:lstStyle/>
          <a:p>
            <a:pPr algn="l">
              <a:lnSpc>
                <a:spcPts val="2639"/>
              </a:lnSpc>
            </a:pPr>
            <a:r>
              <a:rPr lang="en-US" sz="2199">
                <a:solidFill>
                  <a:srgbClr val="F7F7F0"/>
                </a:solidFill>
                <a:latin typeface="Garet Bold"/>
                <a:ea typeface="Garet Bold"/>
                <a:cs typeface="Garet Bold"/>
                <a:sym typeface="Garet Bold"/>
              </a:rPr>
              <a:t>Introduction</a:t>
            </a:r>
          </a:p>
        </p:txBody>
      </p:sp>
      <p:sp>
        <p:nvSpPr>
          <p:cNvPr name="TextBox 20" id="20"/>
          <p:cNvSpPr txBox="true"/>
          <p:nvPr/>
        </p:nvSpPr>
        <p:spPr>
          <a:xfrm rot="0">
            <a:off x="1136772" y="2454097"/>
            <a:ext cx="9820614" cy="1584960"/>
          </a:xfrm>
          <a:prstGeom prst="rect">
            <a:avLst/>
          </a:prstGeom>
        </p:spPr>
        <p:txBody>
          <a:bodyPr anchor="t" rtlCol="false" tIns="0" lIns="0" bIns="0" rIns="0">
            <a:spAutoFit/>
          </a:bodyPr>
          <a:lstStyle/>
          <a:p>
            <a:pPr algn="l">
              <a:lnSpc>
                <a:spcPts val="6045"/>
              </a:lnSpc>
            </a:pPr>
            <a:r>
              <a:rPr lang="en-US" sz="6500">
                <a:solidFill>
                  <a:srgbClr val="70821F"/>
                </a:solidFill>
                <a:latin typeface="Garet Bold"/>
                <a:ea typeface="Garet Bold"/>
                <a:cs typeface="Garet Bold"/>
                <a:sym typeface="Garet Bold"/>
              </a:rPr>
              <a:t>Impact of Weeds on Crop Health and Yield</a:t>
            </a:r>
          </a:p>
        </p:txBody>
      </p:sp>
      <p:sp>
        <p:nvSpPr>
          <p:cNvPr name="TextBox 21" id="21"/>
          <p:cNvSpPr txBox="true"/>
          <p:nvPr/>
        </p:nvSpPr>
        <p:spPr>
          <a:xfrm rot="0">
            <a:off x="1051047" y="4524832"/>
            <a:ext cx="7122737" cy="4822898"/>
          </a:xfrm>
          <a:prstGeom prst="rect">
            <a:avLst/>
          </a:prstGeom>
        </p:spPr>
        <p:txBody>
          <a:bodyPr anchor="t" rtlCol="false" tIns="0" lIns="0" bIns="0" rIns="0">
            <a:spAutoFit/>
          </a:bodyPr>
          <a:lstStyle/>
          <a:p>
            <a:pPr algn="just" marL="539128" indent="-269564" lvl="1">
              <a:lnSpc>
                <a:spcPts val="3495"/>
              </a:lnSpc>
              <a:buFont typeface="Arial"/>
              <a:buChar char="•"/>
            </a:pPr>
            <a:r>
              <a:rPr lang="en-US" sz="2497">
                <a:solidFill>
                  <a:srgbClr val="487307"/>
                </a:solidFill>
                <a:latin typeface="Poppins Bold"/>
                <a:ea typeface="Poppins Bold"/>
                <a:cs typeface="Poppins Bold"/>
                <a:sym typeface="Poppins Bold"/>
              </a:rPr>
              <a:t>Nutrient Competition:</a:t>
            </a:r>
          </a:p>
          <a:p>
            <a:pPr algn="just" marL="1078255" indent="-359418" lvl="2">
              <a:lnSpc>
                <a:spcPts val="3495"/>
              </a:lnSpc>
              <a:buFont typeface="Arial"/>
              <a:buChar char="⚬"/>
            </a:pPr>
            <a:r>
              <a:rPr lang="en-US" sz="2497">
                <a:solidFill>
                  <a:srgbClr val="487307"/>
                </a:solidFill>
                <a:latin typeface="Poppins"/>
                <a:ea typeface="Poppins"/>
                <a:cs typeface="Poppins"/>
                <a:sym typeface="Poppins"/>
              </a:rPr>
              <a:t>Weeds compete with crops for essential nutrients in the soil.</a:t>
            </a:r>
          </a:p>
          <a:p>
            <a:pPr algn="just" marL="1078255" indent="-359418" lvl="2">
              <a:lnSpc>
                <a:spcPts val="3495"/>
              </a:lnSpc>
              <a:buFont typeface="Arial"/>
              <a:buChar char="⚬"/>
            </a:pPr>
            <a:r>
              <a:rPr lang="en-US" sz="2497">
                <a:solidFill>
                  <a:srgbClr val="487307"/>
                </a:solidFill>
                <a:latin typeface="Poppins"/>
                <a:ea typeface="Poppins"/>
                <a:cs typeface="Poppins"/>
                <a:sym typeface="Poppins"/>
              </a:rPr>
              <a:t>Leads to nutrient deficiency in crops, impacting growth and development.</a:t>
            </a:r>
          </a:p>
          <a:p>
            <a:pPr algn="just">
              <a:lnSpc>
                <a:spcPts val="3495"/>
              </a:lnSpc>
            </a:pPr>
          </a:p>
          <a:p>
            <a:pPr algn="just" marL="539128" indent="-269564" lvl="1">
              <a:lnSpc>
                <a:spcPts val="3495"/>
              </a:lnSpc>
              <a:buFont typeface="Arial"/>
              <a:buChar char="•"/>
            </a:pPr>
            <a:r>
              <a:rPr lang="en-US" sz="2497">
                <a:solidFill>
                  <a:srgbClr val="487307"/>
                </a:solidFill>
                <a:latin typeface="Poppins Bold"/>
                <a:ea typeface="Poppins Bold"/>
                <a:cs typeface="Poppins Bold"/>
                <a:sym typeface="Poppins Bold"/>
              </a:rPr>
              <a:t>Water Competition:</a:t>
            </a:r>
          </a:p>
          <a:p>
            <a:pPr algn="just" marL="1078255" indent="-359418" lvl="2">
              <a:lnSpc>
                <a:spcPts val="3495"/>
              </a:lnSpc>
              <a:spcBef>
                <a:spcPct val="0"/>
              </a:spcBef>
              <a:buFont typeface="Arial"/>
              <a:buChar char="⚬"/>
            </a:pPr>
            <a:r>
              <a:rPr lang="en-US" sz="2497">
                <a:solidFill>
                  <a:srgbClr val="487307"/>
                </a:solidFill>
                <a:latin typeface="Poppins"/>
                <a:ea typeface="Poppins"/>
                <a:cs typeface="Poppins"/>
                <a:sym typeface="Poppins"/>
              </a:rPr>
              <a:t>Weeds absorb significant amounts of water, reducing the availability for crops.</a:t>
            </a:r>
          </a:p>
          <a:p>
            <a:pPr algn="just">
              <a:lnSpc>
                <a:spcPts val="349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136355" y="2108844"/>
            <a:ext cx="17151645" cy="7414378"/>
            <a:chOff x="0" y="0"/>
            <a:chExt cx="4517306" cy="1952758"/>
          </a:xfrm>
        </p:grpSpPr>
        <p:sp>
          <p:nvSpPr>
            <p:cNvPr name="Freeform 4" id="4"/>
            <p:cNvSpPr/>
            <p:nvPr/>
          </p:nvSpPr>
          <p:spPr>
            <a:xfrm flipH="false" flipV="false" rot="0">
              <a:off x="0" y="0"/>
              <a:ext cx="4517306" cy="1952758"/>
            </a:xfrm>
            <a:custGeom>
              <a:avLst/>
              <a:gdLst/>
              <a:ahLst/>
              <a:cxnLst/>
              <a:rect r="r" b="b" t="t" l="l"/>
              <a:pathLst>
                <a:path h="1952758" w="4517306">
                  <a:moveTo>
                    <a:pt x="12187" y="0"/>
                  </a:moveTo>
                  <a:lnTo>
                    <a:pt x="4505118" y="0"/>
                  </a:lnTo>
                  <a:cubicBezTo>
                    <a:pt x="4508351" y="0"/>
                    <a:pt x="4511451" y="1284"/>
                    <a:pt x="4513736" y="3570"/>
                  </a:cubicBezTo>
                  <a:cubicBezTo>
                    <a:pt x="4516022" y="5855"/>
                    <a:pt x="4517306" y="8955"/>
                    <a:pt x="4517306" y="12187"/>
                  </a:cubicBezTo>
                  <a:lnTo>
                    <a:pt x="4517306" y="1940571"/>
                  </a:lnTo>
                  <a:cubicBezTo>
                    <a:pt x="4517306" y="1947301"/>
                    <a:pt x="4511849" y="1952758"/>
                    <a:pt x="4505118" y="1952758"/>
                  </a:cubicBezTo>
                  <a:lnTo>
                    <a:pt x="12187" y="1952758"/>
                  </a:lnTo>
                  <a:cubicBezTo>
                    <a:pt x="5456" y="1952758"/>
                    <a:pt x="0" y="1947301"/>
                    <a:pt x="0" y="1940571"/>
                  </a:cubicBezTo>
                  <a:lnTo>
                    <a:pt x="0" y="12187"/>
                  </a:lnTo>
                  <a:cubicBezTo>
                    <a:pt x="0" y="5456"/>
                    <a:pt x="5456" y="0"/>
                    <a:pt x="12187" y="0"/>
                  </a:cubicBezTo>
                  <a:close/>
                </a:path>
              </a:pathLst>
            </a:custGeom>
            <a:solidFill>
              <a:srgbClr val="487307"/>
            </a:solidFill>
            <a:ln w="38100" cap="rnd">
              <a:solidFill>
                <a:srgbClr val="FFFFFF"/>
              </a:solidFill>
              <a:prstDash val="solid"/>
              <a:round/>
            </a:ln>
          </p:spPr>
        </p:sp>
        <p:sp>
          <p:nvSpPr>
            <p:cNvPr name="TextBox 5" id="5"/>
            <p:cNvSpPr txBox="true"/>
            <p:nvPr/>
          </p:nvSpPr>
          <p:spPr>
            <a:xfrm>
              <a:off x="0" y="-38100"/>
              <a:ext cx="4517306" cy="19908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36772" y="828545"/>
            <a:ext cx="2637803" cy="841224"/>
            <a:chOff x="0" y="0"/>
            <a:chExt cx="1274337" cy="406400"/>
          </a:xfrm>
        </p:grpSpPr>
        <p:sp>
          <p:nvSpPr>
            <p:cNvPr name="Freeform 7" id="7"/>
            <p:cNvSpPr/>
            <p:nvPr/>
          </p:nvSpPr>
          <p:spPr>
            <a:xfrm flipH="false" flipV="false" rot="0">
              <a:off x="0" y="0"/>
              <a:ext cx="1274337" cy="406400"/>
            </a:xfrm>
            <a:custGeom>
              <a:avLst/>
              <a:gdLst/>
              <a:ahLst/>
              <a:cxnLst/>
              <a:rect r="r" b="b" t="t" l="l"/>
              <a:pathLst>
                <a:path h="406400" w="1274337">
                  <a:moveTo>
                    <a:pt x="1071137" y="0"/>
                  </a:moveTo>
                  <a:cubicBezTo>
                    <a:pt x="1183361" y="0"/>
                    <a:pt x="1274337" y="90976"/>
                    <a:pt x="1274337" y="203200"/>
                  </a:cubicBezTo>
                  <a:cubicBezTo>
                    <a:pt x="1274337" y="315424"/>
                    <a:pt x="1183361" y="406400"/>
                    <a:pt x="1071137" y="406400"/>
                  </a:cubicBezTo>
                  <a:lnTo>
                    <a:pt x="203200" y="406400"/>
                  </a:lnTo>
                  <a:cubicBezTo>
                    <a:pt x="90976" y="406400"/>
                    <a:pt x="0" y="315424"/>
                    <a:pt x="0" y="203200"/>
                  </a:cubicBezTo>
                  <a:cubicBezTo>
                    <a:pt x="0" y="90976"/>
                    <a:pt x="90976" y="0"/>
                    <a:pt x="203200" y="0"/>
                  </a:cubicBezTo>
                  <a:close/>
                </a:path>
              </a:pathLst>
            </a:custGeom>
            <a:solidFill>
              <a:srgbClr val="487307"/>
            </a:solidFill>
            <a:ln cap="sq">
              <a:noFill/>
              <a:prstDash val="solid"/>
              <a:miter/>
            </a:ln>
          </p:spPr>
        </p:sp>
        <p:sp>
          <p:nvSpPr>
            <p:cNvPr name="TextBox 8" id="8"/>
            <p:cNvSpPr txBox="true"/>
            <p:nvPr/>
          </p:nvSpPr>
          <p:spPr>
            <a:xfrm>
              <a:off x="0" y="-38100"/>
              <a:ext cx="1274337" cy="444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088794" y="991982"/>
            <a:ext cx="1343668" cy="590550"/>
          </a:xfrm>
          <a:prstGeom prst="rect">
            <a:avLst/>
          </a:prstGeom>
        </p:spPr>
        <p:txBody>
          <a:bodyPr anchor="t" rtlCol="false" tIns="0" lIns="0" bIns="0" rIns="0">
            <a:spAutoFit/>
          </a:bodyPr>
          <a:lstStyle/>
          <a:p>
            <a:pPr algn="l">
              <a:lnSpc>
                <a:spcPts val="4799"/>
              </a:lnSpc>
            </a:pPr>
            <a:r>
              <a:rPr lang="en-US" sz="3999">
                <a:solidFill>
                  <a:srgbClr val="F7F7F0"/>
                </a:solidFill>
                <a:latin typeface="Garet Bold"/>
                <a:ea typeface="Garet Bold"/>
                <a:cs typeface="Garet Bold"/>
                <a:sym typeface="Garet Bold"/>
              </a:rPr>
              <a:t>1/3</a:t>
            </a:r>
          </a:p>
        </p:txBody>
      </p:sp>
      <p:grpSp>
        <p:nvGrpSpPr>
          <p:cNvPr name="Group 10" id="10"/>
          <p:cNvGrpSpPr/>
          <p:nvPr/>
        </p:nvGrpSpPr>
        <p:grpSpPr>
          <a:xfrm rot="0">
            <a:off x="4925425" y="-10088626"/>
            <a:ext cx="7713184" cy="12875374"/>
            <a:chOff x="0" y="0"/>
            <a:chExt cx="2031456" cy="3391045"/>
          </a:xfrm>
        </p:grpSpPr>
        <p:sp>
          <p:nvSpPr>
            <p:cNvPr name="Freeform 11" id="11"/>
            <p:cNvSpPr/>
            <p:nvPr/>
          </p:nvSpPr>
          <p:spPr>
            <a:xfrm flipH="false" flipV="false" rot="0">
              <a:off x="0" y="0"/>
              <a:ext cx="2031456" cy="3391045"/>
            </a:xfrm>
            <a:custGeom>
              <a:avLst/>
              <a:gdLst/>
              <a:ahLst/>
              <a:cxnLst/>
              <a:rect r="r" b="b" t="t" l="l"/>
              <a:pathLst>
                <a:path h="3391045" w="2031456">
                  <a:moveTo>
                    <a:pt x="48179" y="0"/>
                  </a:moveTo>
                  <a:lnTo>
                    <a:pt x="1983277" y="0"/>
                  </a:lnTo>
                  <a:cubicBezTo>
                    <a:pt x="1996055" y="0"/>
                    <a:pt x="2008310" y="5076"/>
                    <a:pt x="2017345" y="14111"/>
                  </a:cubicBezTo>
                  <a:cubicBezTo>
                    <a:pt x="2026380" y="23147"/>
                    <a:pt x="2031456" y="35401"/>
                    <a:pt x="2031456" y="48179"/>
                  </a:cubicBezTo>
                  <a:lnTo>
                    <a:pt x="2031456" y="3342866"/>
                  </a:lnTo>
                  <a:cubicBezTo>
                    <a:pt x="2031456" y="3355644"/>
                    <a:pt x="2026380" y="3367898"/>
                    <a:pt x="2017345" y="3376934"/>
                  </a:cubicBezTo>
                  <a:cubicBezTo>
                    <a:pt x="2008310" y="3385969"/>
                    <a:pt x="1996055" y="3391045"/>
                    <a:pt x="1983277" y="3391045"/>
                  </a:cubicBezTo>
                  <a:lnTo>
                    <a:pt x="48179" y="3391045"/>
                  </a:lnTo>
                  <a:cubicBezTo>
                    <a:pt x="35401" y="3391045"/>
                    <a:pt x="23147" y="3385969"/>
                    <a:pt x="14111" y="3376934"/>
                  </a:cubicBezTo>
                  <a:cubicBezTo>
                    <a:pt x="5076" y="3367898"/>
                    <a:pt x="0" y="3355644"/>
                    <a:pt x="0" y="3342866"/>
                  </a:cubicBezTo>
                  <a:lnTo>
                    <a:pt x="0" y="48179"/>
                  </a:lnTo>
                  <a:cubicBezTo>
                    <a:pt x="0" y="35401"/>
                    <a:pt x="5076" y="23147"/>
                    <a:pt x="14111" y="14111"/>
                  </a:cubicBezTo>
                  <a:cubicBezTo>
                    <a:pt x="23147" y="5076"/>
                    <a:pt x="35401" y="0"/>
                    <a:pt x="48179" y="0"/>
                  </a:cubicBezTo>
                  <a:close/>
                </a:path>
              </a:pathLst>
            </a:custGeom>
            <a:solidFill>
              <a:srgbClr val="E18417"/>
            </a:solidFill>
            <a:ln cap="rnd">
              <a:noFill/>
              <a:prstDash val="solid"/>
              <a:round/>
            </a:ln>
          </p:spPr>
        </p:sp>
        <p:sp>
          <p:nvSpPr>
            <p:cNvPr name="TextBox 12" id="12"/>
            <p:cNvSpPr txBox="true"/>
            <p:nvPr/>
          </p:nvSpPr>
          <p:spPr>
            <a:xfrm>
              <a:off x="0" y="-38100"/>
              <a:ext cx="2031456" cy="34291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720348" y="496958"/>
            <a:ext cx="6123338" cy="1943424"/>
          </a:xfrm>
          <a:prstGeom prst="rect">
            <a:avLst/>
          </a:prstGeom>
        </p:spPr>
        <p:txBody>
          <a:bodyPr anchor="t" rtlCol="false" tIns="0" lIns="0" bIns="0" rIns="0">
            <a:spAutoFit/>
          </a:bodyPr>
          <a:lstStyle/>
          <a:p>
            <a:pPr algn="ctr">
              <a:lnSpc>
                <a:spcPts val="7425"/>
              </a:lnSpc>
            </a:pPr>
            <a:r>
              <a:rPr lang="en-US" sz="7984">
                <a:solidFill>
                  <a:srgbClr val="FFFAF5"/>
                </a:solidFill>
                <a:latin typeface="Garet Bold"/>
                <a:ea typeface="Garet Bold"/>
                <a:cs typeface="Garet Bold"/>
                <a:sym typeface="Garet Bold"/>
              </a:rPr>
              <a:t>Related Work</a:t>
            </a:r>
          </a:p>
        </p:txBody>
      </p:sp>
      <p:grpSp>
        <p:nvGrpSpPr>
          <p:cNvPr name="Group 14" id="14"/>
          <p:cNvGrpSpPr/>
          <p:nvPr/>
        </p:nvGrpSpPr>
        <p:grpSpPr>
          <a:xfrm rot="0">
            <a:off x="686701" y="8642566"/>
            <a:ext cx="17601299" cy="1644434"/>
            <a:chOff x="0" y="0"/>
            <a:chExt cx="4635733" cy="433102"/>
          </a:xfrm>
        </p:grpSpPr>
        <p:sp>
          <p:nvSpPr>
            <p:cNvPr name="Freeform 15" id="15"/>
            <p:cNvSpPr/>
            <p:nvPr/>
          </p:nvSpPr>
          <p:spPr>
            <a:xfrm flipH="false" flipV="false" rot="0">
              <a:off x="0" y="0"/>
              <a:ext cx="4635733" cy="433102"/>
            </a:xfrm>
            <a:custGeom>
              <a:avLst/>
              <a:gdLst/>
              <a:ahLst/>
              <a:cxnLst/>
              <a:rect r="r" b="b" t="t" l="l"/>
              <a:pathLst>
                <a:path h="433102" w="4635733">
                  <a:moveTo>
                    <a:pt x="10117" y="0"/>
                  </a:moveTo>
                  <a:lnTo>
                    <a:pt x="4625616" y="0"/>
                  </a:lnTo>
                  <a:cubicBezTo>
                    <a:pt x="4631204" y="0"/>
                    <a:pt x="4635733" y="4529"/>
                    <a:pt x="4635733" y="10117"/>
                  </a:cubicBezTo>
                  <a:lnTo>
                    <a:pt x="4635733" y="422985"/>
                  </a:lnTo>
                  <a:cubicBezTo>
                    <a:pt x="4635733" y="425668"/>
                    <a:pt x="4634667" y="428242"/>
                    <a:pt x="4632770" y="430139"/>
                  </a:cubicBezTo>
                  <a:cubicBezTo>
                    <a:pt x="4630873" y="432036"/>
                    <a:pt x="4628300" y="433102"/>
                    <a:pt x="4625616" y="433102"/>
                  </a:cubicBezTo>
                  <a:lnTo>
                    <a:pt x="10117" y="433102"/>
                  </a:lnTo>
                  <a:cubicBezTo>
                    <a:pt x="7433" y="433102"/>
                    <a:pt x="4860" y="432036"/>
                    <a:pt x="2963" y="430139"/>
                  </a:cubicBezTo>
                  <a:cubicBezTo>
                    <a:pt x="1066" y="428242"/>
                    <a:pt x="0" y="425668"/>
                    <a:pt x="0" y="422985"/>
                  </a:cubicBezTo>
                  <a:lnTo>
                    <a:pt x="0" y="10117"/>
                  </a:lnTo>
                  <a:cubicBezTo>
                    <a:pt x="0" y="4529"/>
                    <a:pt x="4529" y="0"/>
                    <a:pt x="10117" y="0"/>
                  </a:cubicBezTo>
                  <a:close/>
                </a:path>
              </a:pathLst>
            </a:custGeom>
            <a:solidFill>
              <a:srgbClr val="EB9837"/>
            </a:solidFill>
            <a:ln cap="rnd">
              <a:noFill/>
              <a:prstDash val="solid"/>
              <a:round/>
            </a:ln>
          </p:spPr>
        </p:sp>
        <p:sp>
          <p:nvSpPr>
            <p:cNvPr name="TextBox 16" id="16"/>
            <p:cNvSpPr txBox="true"/>
            <p:nvPr/>
          </p:nvSpPr>
          <p:spPr>
            <a:xfrm>
              <a:off x="0" y="-38100"/>
              <a:ext cx="4635733" cy="47120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374609" y="3282477"/>
            <a:ext cx="7656519" cy="457638"/>
          </a:xfrm>
          <a:prstGeom prst="rect">
            <a:avLst/>
          </a:prstGeom>
        </p:spPr>
        <p:txBody>
          <a:bodyPr anchor="t" rtlCol="false" tIns="0" lIns="0" bIns="0" rIns="0">
            <a:spAutoFit/>
          </a:bodyPr>
          <a:lstStyle/>
          <a:p>
            <a:pPr algn="ctr">
              <a:lnSpc>
                <a:spcPts val="3370"/>
              </a:lnSpc>
            </a:pPr>
            <a:r>
              <a:rPr lang="en-US" sz="3623">
                <a:solidFill>
                  <a:srgbClr val="FFFAF5"/>
                </a:solidFill>
                <a:latin typeface="Garet Bold"/>
                <a:ea typeface="Garet Bold"/>
                <a:cs typeface="Garet Bold"/>
                <a:sym typeface="Garet Bold"/>
              </a:rPr>
              <a:t>(Hasan et al.'s 2021) </a:t>
            </a:r>
          </a:p>
        </p:txBody>
      </p:sp>
      <p:sp>
        <p:nvSpPr>
          <p:cNvPr name="TextBox 18" id="18"/>
          <p:cNvSpPr txBox="true"/>
          <p:nvPr/>
        </p:nvSpPr>
        <p:spPr>
          <a:xfrm rot="0">
            <a:off x="1564507" y="3907388"/>
            <a:ext cx="16521154" cy="4586956"/>
          </a:xfrm>
          <a:prstGeom prst="rect">
            <a:avLst/>
          </a:prstGeom>
        </p:spPr>
        <p:txBody>
          <a:bodyPr anchor="t" rtlCol="false" tIns="0" lIns="0" bIns="0" rIns="0">
            <a:spAutoFit/>
          </a:bodyPr>
          <a:lstStyle/>
          <a:p>
            <a:pPr algn="just" marL="481745" indent="-240872" lvl="1">
              <a:lnSpc>
                <a:spcPts val="2409"/>
              </a:lnSpc>
              <a:buFont typeface="Arial"/>
              <a:buChar char="•"/>
            </a:pPr>
            <a:r>
              <a:rPr lang="en-US" sz="2231">
                <a:solidFill>
                  <a:srgbClr val="FFFAF5"/>
                </a:solidFill>
                <a:latin typeface="Garet"/>
                <a:ea typeface="Garet"/>
                <a:cs typeface="Garet"/>
                <a:sym typeface="Garet"/>
              </a:rPr>
              <a:t>Focus on in-depth analysis of Deep Learning methods for weed classification and detection in agricultural photos.</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Examine Deep Learning techniques in agriculture with a focus on weed identification, and discuss difficulties in differentiating weeds from crops that share characteristics. </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Categorizes literature into four areas and highlights CNNs for image analysis and LSTMs for handling sequential data.</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Deep Learning models perform better than conventional Machine Learning techniques, particularly when handling big datasets and automatic feature learning. </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T</a:t>
            </a:r>
            <a:r>
              <a:rPr lang="en-US" sz="2231">
                <a:solidFill>
                  <a:srgbClr val="FFFAF5"/>
                </a:solidFill>
                <a:latin typeface="Garet"/>
                <a:ea typeface="Garet"/>
                <a:cs typeface="Garet"/>
                <a:sym typeface="Garet"/>
              </a:rPr>
              <a:t>he lack of real-world data and practical challenges suggests including case studies  to create a connection between  theory and practice.</a:t>
            </a:r>
          </a:p>
          <a:p>
            <a:pPr algn="just">
              <a:lnSpc>
                <a:spcPts val="2409"/>
              </a:lnSpc>
            </a:pPr>
          </a:p>
        </p:txBody>
      </p:sp>
      <p:sp>
        <p:nvSpPr>
          <p:cNvPr name="TextBox 19" id="19"/>
          <p:cNvSpPr txBox="true"/>
          <p:nvPr/>
        </p:nvSpPr>
        <p:spPr>
          <a:xfrm rot="0">
            <a:off x="1882766" y="8667559"/>
            <a:ext cx="15658823" cy="1673225"/>
          </a:xfrm>
          <a:prstGeom prst="rect">
            <a:avLst/>
          </a:prstGeom>
        </p:spPr>
        <p:txBody>
          <a:bodyPr anchor="t" rtlCol="false" tIns="0" lIns="0" bIns="0" rIns="0">
            <a:spAutoFit/>
          </a:bodyPr>
          <a:lstStyle/>
          <a:p>
            <a:pPr algn="just">
              <a:lnSpc>
                <a:spcPts val="3324"/>
              </a:lnSpc>
            </a:pPr>
            <a:r>
              <a:rPr lang="en-US" sz="2499">
                <a:solidFill>
                  <a:srgbClr val="FFFAF5"/>
                </a:solidFill>
                <a:latin typeface="Canva Sans Bold"/>
                <a:ea typeface="Canva Sans Bold"/>
                <a:cs typeface="Canva Sans Bold"/>
                <a:sym typeface="Canva Sans Bold"/>
              </a:rPr>
              <a:t>Hasan, A. S. M. M., Sohel, F., Diepeveen, D., Laga, H., &amp; Jones, M. G. K. (2021). A survey of deep learning techniques for weed detection from images. ArXiv Preprint, arXiv:2103.01415. </a:t>
            </a:r>
          </a:p>
          <a:p>
            <a:pPr algn="just">
              <a:lnSpc>
                <a:spcPts val="3324"/>
              </a:lnSpc>
            </a:pPr>
            <a:r>
              <a:rPr lang="en-US" sz="2499">
                <a:solidFill>
                  <a:srgbClr val="FFFAF5"/>
                </a:solidFill>
                <a:latin typeface="Canva Sans Bold"/>
                <a:ea typeface="Canva Sans Bold"/>
                <a:cs typeface="Canva Sans Bold"/>
                <a:sym typeface="Canva Sans Bold"/>
              </a:rPr>
              <a:t>Available at: </a:t>
            </a:r>
            <a:r>
              <a:rPr lang="en-US" sz="2499" u="sng">
                <a:solidFill>
                  <a:srgbClr val="FFFAF5"/>
                </a:solidFill>
                <a:latin typeface="Canva Sans Bold"/>
                <a:ea typeface="Canva Sans Bold"/>
                <a:cs typeface="Canva Sans Bold"/>
                <a:sym typeface="Canva Sans Bold"/>
                <a:hlinkClick r:id="rId3" tooltip="https://arxiv.org/abs/2103.01415"/>
              </a:rPr>
              <a:t>https://arxiv.org/abs/2103.01415</a:t>
            </a:r>
            <a:r>
              <a:rPr lang="en-US" sz="2499">
                <a:solidFill>
                  <a:srgbClr val="FFFAF5"/>
                </a:solidFill>
                <a:latin typeface="Canva Sans Bold"/>
                <a:ea typeface="Canva Sans Bold"/>
                <a:cs typeface="Canva Sans Bold"/>
                <a:sym typeface="Canva Sans Bold"/>
              </a:rPr>
              <a:t> [Accessed 05 July. 2024].</a:t>
            </a:r>
          </a:p>
          <a:p>
            <a:pPr algn="just">
              <a:lnSpc>
                <a:spcPts val="332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136355" y="2108844"/>
            <a:ext cx="17151645" cy="7414378"/>
            <a:chOff x="0" y="0"/>
            <a:chExt cx="4517306" cy="1952758"/>
          </a:xfrm>
        </p:grpSpPr>
        <p:sp>
          <p:nvSpPr>
            <p:cNvPr name="Freeform 4" id="4"/>
            <p:cNvSpPr/>
            <p:nvPr/>
          </p:nvSpPr>
          <p:spPr>
            <a:xfrm flipH="false" flipV="false" rot="0">
              <a:off x="0" y="0"/>
              <a:ext cx="4517306" cy="1952758"/>
            </a:xfrm>
            <a:custGeom>
              <a:avLst/>
              <a:gdLst/>
              <a:ahLst/>
              <a:cxnLst/>
              <a:rect r="r" b="b" t="t" l="l"/>
              <a:pathLst>
                <a:path h="1952758" w="4517306">
                  <a:moveTo>
                    <a:pt x="12187" y="0"/>
                  </a:moveTo>
                  <a:lnTo>
                    <a:pt x="4505118" y="0"/>
                  </a:lnTo>
                  <a:cubicBezTo>
                    <a:pt x="4508351" y="0"/>
                    <a:pt x="4511451" y="1284"/>
                    <a:pt x="4513736" y="3570"/>
                  </a:cubicBezTo>
                  <a:cubicBezTo>
                    <a:pt x="4516022" y="5855"/>
                    <a:pt x="4517306" y="8955"/>
                    <a:pt x="4517306" y="12187"/>
                  </a:cubicBezTo>
                  <a:lnTo>
                    <a:pt x="4517306" y="1940571"/>
                  </a:lnTo>
                  <a:cubicBezTo>
                    <a:pt x="4517306" y="1947301"/>
                    <a:pt x="4511849" y="1952758"/>
                    <a:pt x="4505118" y="1952758"/>
                  </a:cubicBezTo>
                  <a:lnTo>
                    <a:pt x="12187" y="1952758"/>
                  </a:lnTo>
                  <a:cubicBezTo>
                    <a:pt x="5456" y="1952758"/>
                    <a:pt x="0" y="1947301"/>
                    <a:pt x="0" y="1940571"/>
                  </a:cubicBezTo>
                  <a:lnTo>
                    <a:pt x="0" y="12187"/>
                  </a:lnTo>
                  <a:cubicBezTo>
                    <a:pt x="0" y="5456"/>
                    <a:pt x="5456" y="0"/>
                    <a:pt x="12187" y="0"/>
                  </a:cubicBezTo>
                  <a:close/>
                </a:path>
              </a:pathLst>
            </a:custGeom>
            <a:solidFill>
              <a:srgbClr val="487307"/>
            </a:solidFill>
            <a:ln w="38100" cap="rnd">
              <a:solidFill>
                <a:srgbClr val="FFFFFF"/>
              </a:solidFill>
              <a:prstDash val="solid"/>
              <a:round/>
            </a:ln>
          </p:spPr>
        </p:sp>
        <p:sp>
          <p:nvSpPr>
            <p:cNvPr name="TextBox 5" id="5"/>
            <p:cNvSpPr txBox="true"/>
            <p:nvPr/>
          </p:nvSpPr>
          <p:spPr>
            <a:xfrm>
              <a:off x="0" y="-38100"/>
              <a:ext cx="4517306" cy="19908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36772" y="828545"/>
            <a:ext cx="2637803" cy="841224"/>
            <a:chOff x="0" y="0"/>
            <a:chExt cx="1274337" cy="406400"/>
          </a:xfrm>
        </p:grpSpPr>
        <p:sp>
          <p:nvSpPr>
            <p:cNvPr name="Freeform 7" id="7"/>
            <p:cNvSpPr/>
            <p:nvPr/>
          </p:nvSpPr>
          <p:spPr>
            <a:xfrm flipH="false" flipV="false" rot="0">
              <a:off x="0" y="0"/>
              <a:ext cx="1274337" cy="406400"/>
            </a:xfrm>
            <a:custGeom>
              <a:avLst/>
              <a:gdLst/>
              <a:ahLst/>
              <a:cxnLst/>
              <a:rect r="r" b="b" t="t" l="l"/>
              <a:pathLst>
                <a:path h="406400" w="1274337">
                  <a:moveTo>
                    <a:pt x="1071137" y="0"/>
                  </a:moveTo>
                  <a:cubicBezTo>
                    <a:pt x="1183361" y="0"/>
                    <a:pt x="1274337" y="90976"/>
                    <a:pt x="1274337" y="203200"/>
                  </a:cubicBezTo>
                  <a:cubicBezTo>
                    <a:pt x="1274337" y="315424"/>
                    <a:pt x="1183361" y="406400"/>
                    <a:pt x="1071137" y="406400"/>
                  </a:cubicBezTo>
                  <a:lnTo>
                    <a:pt x="203200" y="406400"/>
                  </a:lnTo>
                  <a:cubicBezTo>
                    <a:pt x="90976" y="406400"/>
                    <a:pt x="0" y="315424"/>
                    <a:pt x="0" y="203200"/>
                  </a:cubicBezTo>
                  <a:cubicBezTo>
                    <a:pt x="0" y="90976"/>
                    <a:pt x="90976" y="0"/>
                    <a:pt x="203200" y="0"/>
                  </a:cubicBezTo>
                  <a:close/>
                </a:path>
              </a:pathLst>
            </a:custGeom>
            <a:solidFill>
              <a:srgbClr val="487307"/>
            </a:solidFill>
            <a:ln cap="sq">
              <a:noFill/>
              <a:prstDash val="solid"/>
              <a:miter/>
            </a:ln>
          </p:spPr>
        </p:sp>
        <p:sp>
          <p:nvSpPr>
            <p:cNvPr name="TextBox 8" id="8"/>
            <p:cNvSpPr txBox="true"/>
            <p:nvPr/>
          </p:nvSpPr>
          <p:spPr>
            <a:xfrm>
              <a:off x="0" y="-38100"/>
              <a:ext cx="1274337" cy="444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088794" y="991982"/>
            <a:ext cx="1343668" cy="590550"/>
          </a:xfrm>
          <a:prstGeom prst="rect">
            <a:avLst/>
          </a:prstGeom>
        </p:spPr>
        <p:txBody>
          <a:bodyPr anchor="t" rtlCol="false" tIns="0" lIns="0" bIns="0" rIns="0">
            <a:spAutoFit/>
          </a:bodyPr>
          <a:lstStyle/>
          <a:p>
            <a:pPr algn="l">
              <a:lnSpc>
                <a:spcPts val="4799"/>
              </a:lnSpc>
            </a:pPr>
            <a:r>
              <a:rPr lang="en-US" sz="3999">
                <a:solidFill>
                  <a:srgbClr val="F7F7F0"/>
                </a:solidFill>
                <a:latin typeface="Garet Bold"/>
                <a:ea typeface="Garet Bold"/>
                <a:cs typeface="Garet Bold"/>
                <a:sym typeface="Garet Bold"/>
              </a:rPr>
              <a:t>2/3</a:t>
            </a:r>
          </a:p>
        </p:txBody>
      </p:sp>
      <p:grpSp>
        <p:nvGrpSpPr>
          <p:cNvPr name="Group 10" id="10"/>
          <p:cNvGrpSpPr/>
          <p:nvPr/>
        </p:nvGrpSpPr>
        <p:grpSpPr>
          <a:xfrm rot="0">
            <a:off x="4925425" y="-10088626"/>
            <a:ext cx="7713184" cy="12875374"/>
            <a:chOff x="0" y="0"/>
            <a:chExt cx="2031456" cy="3391045"/>
          </a:xfrm>
        </p:grpSpPr>
        <p:sp>
          <p:nvSpPr>
            <p:cNvPr name="Freeform 11" id="11"/>
            <p:cNvSpPr/>
            <p:nvPr/>
          </p:nvSpPr>
          <p:spPr>
            <a:xfrm flipH="false" flipV="false" rot="0">
              <a:off x="0" y="0"/>
              <a:ext cx="2031456" cy="3391045"/>
            </a:xfrm>
            <a:custGeom>
              <a:avLst/>
              <a:gdLst/>
              <a:ahLst/>
              <a:cxnLst/>
              <a:rect r="r" b="b" t="t" l="l"/>
              <a:pathLst>
                <a:path h="3391045" w="2031456">
                  <a:moveTo>
                    <a:pt x="48179" y="0"/>
                  </a:moveTo>
                  <a:lnTo>
                    <a:pt x="1983277" y="0"/>
                  </a:lnTo>
                  <a:cubicBezTo>
                    <a:pt x="1996055" y="0"/>
                    <a:pt x="2008310" y="5076"/>
                    <a:pt x="2017345" y="14111"/>
                  </a:cubicBezTo>
                  <a:cubicBezTo>
                    <a:pt x="2026380" y="23147"/>
                    <a:pt x="2031456" y="35401"/>
                    <a:pt x="2031456" y="48179"/>
                  </a:cubicBezTo>
                  <a:lnTo>
                    <a:pt x="2031456" y="3342866"/>
                  </a:lnTo>
                  <a:cubicBezTo>
                    <a:pt x="2031456" y="3355644"/>
                    <a:pt x="2026380" y="3367898"/>
                    <a:pt x="2017345" y="3376934"/>
                  </a:cubicBezTo>
                  <a:cubicBezTo>
                    <a:pt x="2008310" y="3385969"/>
                    <a:pt x="1996055" y="3391045"/>
                    <a:pt x="1983277" y="3391045"/>
                  </a:cubicBezTo>
                  <a:lnTo>
                    <a:pt x="48179" y="3391045"/>
                  </a:lnTo>
                  <a:cubicBezTo>
                    <a:pt x="35401" y="3391045"/>
                    <a:pt x="23147" y="3385969"/>
                    <a:pt x="14111" y="3376934"/>
                  </a:cubicBezTo>
                  <a:cubicBezTo>
                    <a:pt x="5076" y="3367898"/>
                    <a:pt x="0" y="3355644"/>
                    <a:pt x="0" y="3342866"/>
                  </a:cubicBezTo>
                  <a:lnTo>
                    <a:pt x="0" y="48179"/>
                  </a:lnTo>
                  <a:cubicBezTo>
                    <a:pt x="0" y="35401"/>
                    <a:pt x="5076" y="23147"/>
                    <a:pt x="14111" y="14111"/>
                  </a:cubicBezTo>
                  <a:cubicBezTo>
                    <a:pt x="23147" y="5076"/>
                    <a:pt x="35401" y="0"/>
                    <a:pt x="48179" y="0"/>
                  </a:cubicBezTo>
                  <a:close/>
                </a:path>
              </a:pathLst>
            </a:custGeom>
            <a:solidFill>
              <a:srgbClr val="E18417"/>
            </a:solidFill>
            <a:ln cap="rnd">
              <a:noFill/>
              <a:prstDash val="solid"/>
              <a:round/>
            </a:ln>
          </p:spPr>
        </p:sp>
        <p:sp>
          <p:nvSpPr>
            <p:cNvPr name="TextBox 12" id="12"/>
            <p:cNvSpPr txBox="true"/>
            <p:nvPr/>
          </p:nvSpPr>
          <p:spPr>
            <a:xfrm>
              <a:off x="0" y="-38100"/>
              <a:ext cx="2031456" cy="34291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720348" y="496958"/>
            <a:ext cx="6123338" cy="1943424"/>
          </a:xfrm>
          <a:prstGeom prst="rect">
            <a:avLst/>
          </a:prstGeom>
        </p:spPr>
        <p:txBody>
          <a:bodyPr anchor="t" rtlCol="false" tIns="0" lIns="0" bIns="0" rIns="0">
            <a:spAutoFit/>
          </a:bodyPr>
          <a:lstStyle/>
          <a:p>
            <a:pPr algn="ctr">
              <a:lnSpc>
                <a:spcPts val="7425"/>
              </a:lnSpc>
            </a:pPr>
            <a:r>
              <a:rPr lang="en-US" sz="7984">
                <a:solidFill>
                  <a:srgbClr val="FFFAF5"/>
                </a:solidFill>
                <a:latin typeface="Garet Bold"/>
                <a:ea typeface="Garet Bold"/>
                <a:cs typeface="Garet Bold"/>
                <a:sym typeface="Garet Bold"/>
              </a:rPr>
              <a:t>Related Work</a:t>
            </a:r>
          </a:p>
        </p:txBody>
      </p:sp>
      <p:grpSp>
        <p:nvGrpSpPr>
          <p:cNvPr name="Group 14" id="14"/>
          <p:cNvGrpSpPr/>
          <p:nvPr/>
        </p:nvGrpSpPr>
        <p:grpSpPr>
          <a:xfrm rot="0">
            <a:off x="711791" y="8893469"/>
            <a:ext cx="17576209" cy="1393531"/>
            <a:chOff x="0" y="0"/>
            <a:chExt cx="4629125" cy="367020"/>
          </a:xfrm>
        </p:grpSpPr>
        <p:sp>
          <p:nvSpPr>
            <p:cNvPr name="Freeform 15" id="15"/>
            <p:cNvSpPr/>
            <p:nvPr/>
          </p:nvSpPr>
          <p:spPr>
            <a:xfrm flipH="false" flipV="false" rot="0">
              <a:off x="0" y="0"/>
              <a:ext cx="4629125" cy="367020"/>
            </a:xfrm>
            <a:custGeom>
              <a:avLst/>
              <a:gdLst/>
              <a:ahLst/>
              <a:cxnLst/>
              <a:rect r="r" b="b" t="t" l="l"/>
              <a:pathLst>
                <a:path h="367020" w="4629125">
                  <a:moveTo>
                    <a:pt x="10131" y="0"/>
                  </a:moveTo>
                  <a:lnTo>
                    <a:pt x="4618994" y="0"/>
                  </a:lnTo>
                  <a:cubicBezTo>
                    <a:pt x="4624589" y="0"/>
                    <a:pt x="4629125" y="4536"/>
                    <a:pt x="4629125" y="10131"/>
                  </a:cubicBezTo>
                  <a:lnTo>
                    <a:pt x="4629125" y="356889"/>
                  </a:lnTo>
                  <a:cubicBezTo>
                    <a:pt x="4629125" y="362485"/>
                    <a:pt x="4624589" y="367020"/>
                    <a:pt x="4618994" y="367020"/>
                  </a:cubicBezTo>
                  <a:lnTo>
                    <a:pt x="10131" y="367020"/>
                  </a:lnTo>
                  <a:cubicBezTo>
                    <a:pt x="4536" y="367020"/>
                    <a:pt x="0" y="362485"/>
                    <a:pt x="0" y="356889"/>
                  </a:cubicBezTo>
                  <a:lnTo>
                    <a:pt x="0" y="10131"/>
                  </a:lnTo>
                  <a:cubicBezTo>
                    <a:pt x="0" y="4536"/>
                    <a:pt x="4536" y="0"/>
                    <a:pt x="10131" y="0"/>
                  </a:cubicBezTo>
                  <a:close/>
                </a:path>
              </a:pathLst>
            </a:custGeom>
            <a:solidFill>
              <a:srgbClr val="EB9837"/>
            </a:solidFill>
            <a:ln cap="rnd">
              <a:noFill/>
              <a:prstDash val="solid"/>
              <a:round/>
            </a:ln>
          </p:spPr>
        </p:sp>
        <p:sp>
          <p:nvSpPr>
            <p:cNvPr name="TextBox 16" id="16"/>
            <p:cNvSpPr txBox="true"/>
            <p:nvPr/>
          </p:nvSpPr>
          <p:spPr>
            <a:xfrm>
              <a:off x="0" y="-38100"/>
              <a:ext cx="4629125" cy="40512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28700" y="2862948"/>
            <a:ext cx="9989916" cy="457638"/>
          </a:xfrm>
          <a:prstGeom prst="rect">
            <a:avLst/>
          </a:prstGeom>
        </p:spPr>
        <p:txBody>
          <a:bodyPr anchor="t" rtlCol="false" tIns="0" lIns="0" bIns="0" rIns="0">
            <a:spAutoFit/>
          </a:bodyPr>
          <a:lstStyle/>
          <a:p>
            <a:pPr algn="ctr">
              <a:lnSpc>
                <a:spcPts val="3370"/>
              </a:lnSpc>
            </a:pPr>
            <a:r>
              <a:rPr lang="en-US" sz="3623">
                <a:solidFill>
                  <a:srgbClr val="FFFAF5"/>
                </a:solidFill>
                <a:latin typeface="Garet Bold"/>
                <a:ea typeface="Garet Bold"/>
                <a:cs typeface="Garet Bold"/>
                <a:sym typeface="Garet Bold"/>
              </a:rPr>
              <a:t>(Pai, Kamath, and Balachandra 2024) </a:t>
            </a:r>
          </a:p>
        </p:txBody>
      </p:sp>
      <p:sp>
        <p:nvSpPr>
          <p:cNvPr name="TextBox 18" id="18"/>
          <p:cNvSpPr txBox="true"/>
          <p:nvPr/>
        </p:nvSpPr>
        <p:spPr>
          <a:xfrm rot="0">
            <a:off x="1564507" y="3530136"/>
            <a:ext cx="16521154" cy="5501356"/>
          </a:xfrm>
          <a:prstGeom prst="rect">
            <a:avLst/>
          </a:prstGeom>
        </p:spPr>
        <p:txBody>
          <a:bodyPr anchor="t" rtlCol="false" tIns="0" lIns="0" bIns="0" rIns="0">
            <a:spAutoFit/>
          </a:bodyPr>
          <a:lstStyle/>
          <a:p>
            <a:pPr algn="just" marL="481745" indent="-240872" lvl="1">
              <a:lnSpc>
                <a:spcPts val="2409"/>
              </a:lnSpc>
              <a:buFont typeface="Arial"/>
              <a:buChar char="•"/>
            </a:pPr>
            <a:r>
              <a:rPr lang="en-US" sz="2231">
                <a:solidFill>
                  <a:srgbClr val="FFFAF5"/>
                </a:solidFill>
                <a:latin typeface="Garet"/>
                <a:ea typeface="Garet"/>
                <a:cs typeface="Garet"/>
                <a:sym typeface="Garet"/>
              </a:rPr>
              <a:t>The main objective is to conduct an extensive evaluation of deep learning techniques for weed identification in agricultural environments, with particular focus on the changes in detection and localization. </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Analyze existing Deep Learning-based weed detection methods, highlighting advances in precision and effectiveness for crop weed localization, identification, and classification. </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An in-depth review of CNN architectures, including Deep Convolutional Neural Networks and Regional Convolutional Neural Networks, and how they can be integrated with modern technology like drones and UAVs to improve weed control. </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Models are assessed based on their ability to distinguish between crops and weeds, considering image quality, color, and additional non-imaging detectors.</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Despite positive results in controlled environments, challenges remain for practical deployment due to factors like climate change and species differentiation. The paper lacks discussion on scalability, field implementation, computational requirements, and the environmental and financial impacts of these technologies.</a:t>
            </a:r>
          </a:p>
          <a:p>
            <a:pPr algn="just">
              <a:lnSpc>
                <a:spcPts val="2409"/>
              </a:lnSpc>
            </a:pPr>
          </a:p>
        </p:txBody>
      </p:sp>
      <p:sp>
        <p:nvSpPr>
          <p:cNvPr name="TextBox 19" id="19"/>
          <p:cNvSpPr txBox="true"/>
          <p:nvPr/>
        </p:nvSpPr>
        <p:spPr>
          <a:xfrm rot="0">
            <a:off x="1028700" y="8874419"/>
            <a:ext cx="15954605" cy="1492353"/>
          </a:xfrm>
          <a:prstGeom prst="rect">
            <a:avLst/>
          </a:prstGeom>
        </p:spPr>
        <p:txBody>
          <a:bodyPr anchor="t" rtlCol="false" tIns="0" lIns="0" bIns="0" rIns="0">
            <a:spAutoFit/>
          </a:bodyPr>
          <a:lstStyle/>
          <a:p>
            <a:pPr algn="just">
              <a:lnSpc>
                <a:spcPts val="2995"/>
              </a:lnSpc>
            </a:pPr>
            <a:r>
              <a:rPr lang="en-US" sz="2252">
                <a:solidFill>
                  <a:srgbClr val="FFFAF5"/>
                </a:solidFill>
                <a:latin typeface="Canva Sans Bold"/>
                <a:ea typeface="Canva Sans Bold"/>
                <a:cs typeface="Canva Sans Bold"/>
                <a:sym typeface="Canva Sans Bold"/>
              </a:rPr>
              <a:t>Pai, D. G., Kamath, R., &amp; Balachandra, M. (2024). Deep Learning Techniques for Weed Detection in Agricultural Environments: A Comprehensive Review. </a:t>
            </a:r>
          </a:p>
          <a:p>
            <a:pPr algn="just">
              <a:lnSpc>
                <a:spcPts val="2995"/>
              </a:lnSpc>
            </a:pPr>
            <a:r>
              <a:rPr lang="en-US" sz="2252">
                <a:solidFill>
                  <a:srgbClr val="FFFAF5"/>
                </a:solidFill>
                <a:latin typeface="Canva Sans Bold"/>
                <a:ea typeface="Canva Sans Bold"/>
                <a:cs typeface="Canva Sans Bold"/>
                <a:sym typeface="Canva Sans Bold"/>
              </a:rPr>
              <a:t>Available at: </a:t>
            </a:r>
            <a:r>
              <a:rPr lang="en-US" sz="2252" u="sng">
                <a:solidFill>
                  <a:srgbClr val="FFFAF5"/>
                </a:solidFill>
                <a:latin typeface="Canva Sans Bold"/>
                <a:ea typeface="Canva Sans Bold"/>
                <a:cs typeface="Canva Sans Bold"/>
                <a:sym typeface="Canva Sans Bold"/>
                <a:hlinkClick r:id="rId3" tooltip="https://ieeexplore.ieee.org/stamp/stamp.jsp?tp=&amp;arnumber=10570187"/>
              </a:rPr>
              <a:t>https://ieeexplore.ieee.org/stamp/stamp.jsp?tp=&amp;arnumber=10570187</a:t>
            </a:r>
            <a:r>
              <a:rPr lang="en-US" sz="2252">
                <a:solidFill>
                  <a:srgbClr val="FFFAF5"/>
                </a:solidFill>
                <a:latin typeface="Canva Sans Bold"/>
                <a:ea typeface="Canva Sans Bold"/>
                <a:cs typeface="Canva Sans Bold"/>
                <a:sym typeface="Canva Sans Bold"/>
              </a:rPr>
              <a:t>[Accessed 07 July. 2024].</a:t>
            </a:r>
          </a:p>
          <a:p>
            <a:pPr algn="just">
              <a:lnSpc>
                <a:spcPts val="299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136355" y="2108844"/>
            <a:ext cx="17151645" cy="7414378"/>
            <a:chOff x="0" y="0"/>
            <a:chExt cx="4517306" cy="1952758"/>
          </a:xfrm>
        </p:grpSpPr>
        <p:sp>
          <p:nvSpPr>
            <p:cNvPr name="Freeform 4" id="4"/>
            <p:cNvSpPr/>
            <p:nvPr/>
          </p:nvSpPr>
          <p:spPr>
            <a:xfrm flipH="false" flipV="false" rot="0">
              <a:off x="0" y="0"/>
              <a:ext cx="4517306" cy="1952758"/>
            </a:xfrm>
            <a:custGeom>
              <a:avLst/>
              <a:gdLst/>
              <a:ahLst/>
              <a:cxnLst/>
              <a:rect r="r" b="b" t="t" l="l"/>
              <a:pathLst>
                <a:path h="1952758" w="4517306">
                  <a:moveTo>
                    <a:pt x="12187" y="0"/>
                  </a:moveTo>
                  <a:lnTo>
                    <a:pt x="4505118" y="0"/>
                  </a:lnTo>
                  <a:cubicBezTo>
                    <a:pt x="4508351" y="0"/>
                    <a:pt x="4511451" y="1284"/>
                    <a:pt x="4513736" y="3570"/>
                  </a:cubicBezTo>
                  <a:cubicBezTo>
                    <a:pt x="4516022" y="5855"/>
                    <a:pt x="4517306" y="8955"/>
                    <a:pt x="4517306" y="12187"/>
                  </a:cubicBezTo>
                  <a:lnTo>
                    <a:pt x="4517306" y="1940571"/>
                  </a:lnTo>
                  <a:cubicBezTo>
                    <a:pt x="4517306" y="1947301"/>
                    <a:pt x="4511849" y="1952758"/>
                    <a:pt x="4505118" y="1952758"/>
                  </a:cubicBezTo>
                  <a:lnTo>
                    <a:pt x="12187" y="1952758"/>
                  </a:lnTo>
                  <a:cubicBezTo>
                    <a:pt x="5456" y="1952758"/>
                    <a:pt x="0" y="1947301"/>
                    <a:pt x="0" y="1940571"/>
                  </a:cubicBezTo>
                  <a:lnTo>
                    <a:pt x="0" y="12187"/>
                  </a:lnTo>
                  <a:cubicBezTo>
                    <a:pt x="0" y="5456"/>
                    <a:pt x="5456" y="0"/>
                    <a:pt x="12187" y="0"/>
                  </a:cubicBezTo>
                  <a:close/>
                </a:path>
              </a:pathLst>
            </a:custGeom>
            <a:solidFill>
              <a:srgbClr val="487307"/>
            </a:solidFill>
            <a:ln w="38100" cap="rnd">
              <a:solidFill>
                <a:srgbClr val="FFFFFF"/>
              </a:solidFill>
              <a:prstDash val="solid"/>
              <a:round/>
            </a:ln>
          </p:spPr>
        </p:sp>
        <p:sp>
          <p:nvSpPr>
            <p:cNvPr name="TextBox 5" id="5"/>
            <p:cNvSpPr txBox="true"/>
            <p:nvPr/>
          </p:nvSpPr>
          <p:spPr>
            <a:xfrm>
              <a:off x="0" y="-38100"/>
              <a:ext cx="4517306" cy="19908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36772" y="828545"/>
            <a:ext cx="2637803" cy="841224"/>
            <a:chOff x="0" y="0"/>
            <a:chExt cx="1274337" cy="406400"/>
          </a:xfrm>
        </p:grpSpPr>
        <p:sp>
          <p:nvSpPr>
            <p:cNvPr name="Freeform 7" id="7"/>
            <p:cNvSpPr/>
            <p:nvPr/>
          </p:nvSpPr>
          <p:spPr>
            <a:xfrm flipH="false" flipV="false" rot="0">
              <a:off x="0" y="0"/>
              <a:ext cx="1274337" cy="406400"/>
            </a:xfrm>
            <a:custGeom>
              <a:avLst/>
              <a:gdLst/>
              <a:ahLst/>
              <a:cxnLst/>
              <a:rect r="r" b="b" t="t" l="l"/>
              <a:pathLst>
                <a:path h="406400" w="1274337">
                  <a:moveTo>
                    <a:pt x="1071137" y="0"/>
                  </a:moveTo>
                  <a:cubicBezTo>
                    <a:pt x="1183361" y="0"/>
                    <a:pt x="1274337" y="90976"/>
                    <a:pt x="1274337" y="203200"/>
                  </a:cubicBezTo>
                  <a:cubicBezTo>
                    <a:pt x="1274337" y="315424"/>
                    <a:pt x="1183361" y="406400"/>
                    <a:pt x="1071137" y="406400"/>
                  </a:cubicBezTo>
                  <a:lnTo>
                    <a:pt x="203200" y="406400"/>
                  </a:lnTo>
                  <a:cubicBezTo>
                    <a:pt x="90976" y="406400"/>
                    <a:pt x="0" y="315424"/>
                    <a:pt x="0" y="203200"/>
                  </a:cubicBezTo>
                  <a:cubicBezTo>
                    <a:pt x="0" y="90976"/>
                    <a:pt x="90976" y="0"/>
                    <a:pt x="203200" y="0"/>
                  </a:cubicBezTo>
                  <a:close/>
                </a:path>
              </a:pathLst>
            </a:custGeom>
            <a:solidFill>
              <a:srgbClr val="487307"/>
            </a:solidFill>
            <a:ln cap="sq">
              <a:noFill/>
              <a:prstDash val="solid"/>
              <a:miter/>
            </a:ln>
          </p:spPr>
        </p:sp>
        <p:sp>
          <p:nvSpPr>
            <p:cNvPr name="TextBox 8" id="8"/>
            <p:cNvSpPr txBox="true"/>
            <p:nvPr/>
          </p:nvSpPr>
          <p:spPr>
            <a:xfrm>
              <a:off x="0" y="-38100"/>
              <a:ext cx="1274337" cy="444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088794" y="991982"/>
            <a:ext cx="1343668" cy="590550"/>
          </a:xfrm>
          <a:prstGeom prst="rect">
            <a:avLst/>
          </a:prstGeom>
        </p:spPr>
        <p:txBody>
          <a:bodyPr anchor="t" rtlCol="false" tIns="0" lIns="0" bIns="0" rIns="0">
            <a:spAutoFit/>
          </a:bodyPr>
          <a:lstStyle/>
          <a:p>
            <a:pPr algn="l">
              <a:lnSpc>
                <a:spcPts val="4799"/>
              </a:lnSpc>
            </a:pPr>
            <a:r>
              <a:rPr lang="en-US" sz="3999">
                <a:solidFill>
                  <a:srgbClr val="F7F7F0"/>
                </a:solidFill>
                <a:latin typeface="Garet Bold"/>
                <a:ea typeface="Garet Bold"/>
                <a:cs typeface="Garet Bold"/>
                <a:sym typeface="Garet Bold"/>
              </a:rPr>
              <a:t>3/3</a:t>
            </a:r>
          </a:p>
        </p:txBody>
      </p:sp>
      <p:grpSp>
        <p:nvGrpSpPr>
          <p:cNvPr name="Group 10" id="10"/>
          <p:cNvGrpSpPr/>
          <p:nvPr/>
        </p:nvGrpSpPr>
        <p:grpSpPr>
          <a:xfrm rot="0">
            <a:off x="4925425" y="-10088626"/>
            <a:ext cx="7713184" cy="12875374"/>
            <a:chOff x="0" y="0"/>
            <a:chExt cx="2031456" cy="3391045"/>
          </a:xfrm>
        </p:grpSpPr>
        <p:sp>
          <p:nvSpPr>
            <p:cNvPr name="Freeform 11" id="11"/>
            <p:cNvSpPr/>
            <p:nvPr/>
          </p:nvSpPr>
          <p:spPr>
            <a:xfrm flipH="false" flipV="false" rot="0">
              <a:off x="0" y="0"/>
              <a:ext cx="2031456" cy="3391045"/>
            </a:xfrm>
            <a:custGeom>
              <a:avLst/>
              <a:gdLst/>
              <a:ahLst/>
              <a:cxnLst/>
              <a:rect r="r" b="b" t="t" l="l"/>
              <a:pathLst>
                <a:path h="3391045" w="2031456">
                  <a:moveTo>
                    <a:pt x="48179" y="0"/>
                  </a:moveTo>
                  <a:lnTo>
                    <a:pt x="1983277" y="0"/>
                  </a:lnTo>
                  <a:cubicBezTo>
                    <a:pt x="1996055" y="0"/>
                    <a:pt x="2008310" y="5076"/>
                    <a:pt x="2017345" y="14111"/>
                  </a:cubicBezTo>
                  <a:cubicBezTo>
                    <a:pt x="2026380" y="23147"/>
                    <a:pt x="2031456" y="35401"/>
                    <a:pt x="2031456" y="48179"/>
                  </a:cubicBezTo>
                  <a:lnTo>
                    <a:pt x="2031456" y="3342866"/>
                  </a:lnTo>
                  <a:cubicBezTo>
                    <a:pt x="2031456" y="3355644"/>
                    <a:pt x="2026380" y="3367898"/>
                    <a:pt x="2017345" y="3376934"/>
                  </a:cubicBezTo>
                  <a:cubicBezTo>
                    <a:pt x="2008310" y="3385969"/>
                    <a:pt x="1996055" y="3391045"/>
                    <a:pt x="1983277" y="3391045"/>
                  </a:cubicBezTo>
                  <a:lnTo>
                    <a:pt x="48179" y="3391045"/>
                  </a:lnTo>
                  <a:cubicBezTo>
                    <a:pt x="35401" y="3391045"/>
                    <a:pt x="23147" y="3385969"/>
                    <a:pt x="14111" y="3376934"/>
                  </a:cubicBezTo>
                  <a:cubicBezTo>
                    <a:pt x="5076" y="3367898"/>
                    <a:pt x="0" y="3355644"/>
                    <a:pt x="0" y="3342866"/>
                  </a:cubicBezTo>
                  <a:lnTo>
                    <a:pt x="0" y="48179"/>
                  </a:lnTo>
                  <a:cubicBezTo>
                    <a:pt x="0" y="35401"/>
                    <a:pt x="5076" y="23147"/>
                    <a:pt x="14111" y="14111"/>
                  </a:cubicBezTo>
                  <a:cubicBezTo>
                    <a:pt x="23147" y="5076"/>
                    <a:pt x="35401" y="0"/>
                    <a:pt x="48179" y="0"/>
                  </a:cubicBezTo>
                  <a:close/>
                </a:path>
              </a:pathLst>
            </a:custGeom>
            <a:solidFill>
              <a:srgbClr val="E18417"/>
            </a:solidFill>
            <a:ln cap="rnd">
              <a:noFill/>
              <a:prstDash val="solid"/>
              <a:round/>
            </a:ln>
          </p:spPr>
        </p:sp>
        <p:sp>
          <p:nvSpPr>
            <p:cNvPr name="TextBox 12" id="12"/>
            <p:cNvSpPr txBox="true"/>
            <p:nvPr/>
          </p:nvSpPr>
          <p:spPr>
            <a:xfrm>
              <a:off x="0" y="-38100"/>
              <a:ext cx="2031456" cy="34291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720348" y="496958"/>
            <a:ext cx="6123338" cy="1943424"/>
          </a:xfrm>
          <a:prstGeom prst="rect">
            <a:avLst/>
          </a:prstGeom>
        </p:spPr>
        <p:txBody>
          <a:bodyPr anchor="t" rtlCol="false" tIns="0" lIns="0" bIns="0" rIns="0">
            <a:spAutoFit/>
          </a:bodyPr>
          <a:lstStyle/>
          <a:p>
            <a:pPr algn="ctr">
              <a:lnSpc>
                <a:spcPts val="7425"/>
              </a:lnSpc>
            </a:pPr>
            <a:r>
              <a:rPr lang="en-US" sz="7984">
                <a:solidFill>
                  <a:srgbClr val="FFFAF5"/>
                </a:solidFill>
                <a:latin typeface="Garet Bold"/>
                <a:ea typeface="Garet Bold"/>
                <a:cs typeface="Garet Bold"/>
                <a:sym typeface="Garet Bold"/>
              </a:rPr>
              <a:t>Related Work</a:t>
            </a:r>
          </a:p>
        </p:txBody>
      </p:sp>
      <p:grpSp>
        <p:nvGrpSpPr>
          <p:cNvPr name="Group 14" id="14"/>
          <p:cNvGrpSpPr/>
          <p:nvPr/>
        </p:nvGrpSpPr>
        <p:grpSpPr>
          <a:xfrm rot="0">
            <a:off x="711791" y="8893469"/>
            <a:ext cx="17576209" cy="1393531"/>
            <a:chOff x="0" y="0"/>
            <a:chExt cx="4629125" cy="367020"/>
          </a:xfrm>
        </p:grpSpPr>
        <p:sp>
          <p:nvSpPr>
            <p:cNvPr name="Freeform 15" id="15"/>
            <p:cNvSpPr/>
            <p:nvPr/>
          </p:nvSpPr>
          <p:spPr>
            <a:xfrm flipH="false" flipV="false" rot="0">
              <a:off x="0" y="0"/>
              <a:ext cx="4629125" cy="367020"/>
            </a:xfrm>
            <a:custGeom>
              <a:avLst/>
              <a:gdLst/>
              <a:ahLst/>
              <a:cxnLst/>
              <a:rect r="r" b="b" t="t" l="l"/>
              <a:pathLst>
                <a:path h="367020" w="4629125">
                  <a:moveTo>
                    <a:pt x="10131" y="0"/>
                  </a:moveTo>
                  <a:lnTo>
                    <a:pt x="4618994" y="0"/>
                  </a:lnTo>
                  <a:cubicBezTo>
                    <a:pt x="4624589" y="0"/>
                    <a:pt x="4629125" y="4536"/>
                    <a:pt x="4629125" y="10131"/>
                  </a:cubicBezTo>
                  <a:lnTo>
                    <a:pt x="4629125" y="356889"/>
                  </a:lnTo>
                  <a:cubicBezTo>
                    <a:pt x="4629125" y="362485"/>
                    <a:pt x="4624589" y="367020"/>
                    <a:pt x="4618994" y="367020"/>
                  </a:cubicBezTo>
                  <a:lnTo>
                    <a:pt x="10131" y="367020"/>
                  </a:lnTo>
                  <a:cubicBezTo>
                    <a:pt x="4536" y="367020"/>
                    <a:pt x="0" y="362485"/>
                    <a:pt x="0" y="356889"/>
                  </a:cubicBezTo>
                  <a:lnTo>
                    <a:pt x="0" y="10131"/>
                  </a:lnTo>
                  <a:cubicBezTo>
                    <a:pt x="0" y="4536"/>
                    <a:pt x="4536" y="0"/>
                    <a:pt x="10131" y="0"/>
                  </a:cubicBezTo>
                  <a:close/>
                </a:path>
              </a:pathLst>
            </a:custGeom>
            <a:solidFill>
              <a:srgbClr val="EB9837"/>
            </a:solidFill>
            <a:ln cap="rnd">
              <a:noFill/>
              <a:prstDash val="solid"/>
              <a:round/>
            </a:ln>
          </p:spPr>
        </p:sp>
        <p:sp>
          <p:nvSpPr>
            <p:cNvPr name="TextBox 16" id="16"/>
            <p:cNvSpPr txBox="true"/>
            <p:nvPr/>
          </p:nvSpPr>
          <p:spPr>
            <a:xfrm>
              <a:off x="0" y="-38100"/>
              <a:ext cx="4629125" cy="40512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45916" y="2962960"/>
            <a:ext cx="9989916" cy="457638"/>
          </a:xfrm>
          <a:prstGeom prst="rect">
            <a:avLst/>
          </a:prstGeom>
        </p:spPr>
        <p:txBody>
          <a:bodyPr anchor="t" rtlCol="false" tIns="0" lIns="0" bIns="0" rIns="0">
            <a:spAutoFit/>
          </a:bodyPr>
          <a:lstStyle/>
          <a:p>
            <a:pPr algn="ctr">
              <a:lnSpc>
                <a:spcPts val="3370"/>
              </a:lnSpc>
            </a:pPr>
            <a:r>
              <a:rPr lang="en-US" sz="3623">
                <a:solidFill>
                  <a:srgbClr val="FFFAF5"/>
                </a:solidFill>
                <a:latin typeface="Garet Bold"/>
                <a:ea typeface="Garet Bold"/>
                <a:cs typeface="Garet Bold"/>
                <a:sym typeface="Garet Bold"/>
              </a:rPr>
              <a:t>(Kerdegari et al. 2023) </a:t>
            </a:r>
          </a:p>
        </p:txBody>
      </p:sp>
      <p:sp>
        <p:nvSpPr>
          <p:cNvPr name="TextBox 18" id="18"/>
          <p:cNvSpPr txBox="true"/>
          <p:nvPr/>
        </p:nvSpPr>
        <p:spPr>
          <a:xfrm rot="0">
            <a:off x="1564507" y="3530136"/>
            <a:ext cx="16546245" cy="5501356"/>
          </a:xfrm>
          <a:prstGeom prst="rect">
            <a:avLst/>
          </a:prstGeom>
        </p:spPr>
        <p:txBody>
          <a:bodyPr anchor="t" rtlCol="false" tIns="0" lIns="0" bIns="0" rIns="0">
            <a:spAutoFit/>
          </a:bodyPr>
          <a:lstStyle/>
          <a:p>
            <a:pPr algn="just" marL="481745" indent="-240872" lvl="1">
              <a:lnSpc>
                <a:spcPts val="2409"/>
              </a:lnSpc>
              <a:buFont typeface="Arial"/>
              <a:buChar char="•"/>
            </a:pPr>
            <a:r>
              <a:rPr lang="en-US" sz="2231">
                <a:solidFill>
                  <a:srgbClr val="FFFAF5"/>
                </a:solidFill>
                <a:latin typeface="Garet"/>
                <a:ea typeface="Garet"/>
                <a:cs typeface="Garet"/>
                <a:sym typeface="Garet"/>
              </a:rPr>
              <a:t>This paper focus on a semi-supervised GAN framework for classifying multispectral images in precision farming, specifically for weed growth detection using UAVs with multispectral cameras.</a:t>
            </a:r>
          </a:p>
          <a:p>
            <a:pPr algn="just">
              <a:lnSpc>
                <a:spcPts val="2409"/>
              </a:lnSpc>
            </a:pPr>
          </a:p>
          <a:p>
            <a:pPr algn="just" marL="481745" indent="-240872" lvl="1">
              <a:lnSpc>
                <a:spcPts val="2409"/>
              </a:lnSpc>
              <a:buFont typeface="Arial"/>
              <a:buChar char="•"/>
            </a:pPr>
            <a:r>
              <a:rPr lang="en-US" sz="2231" u="sng">
                <a:solidFill>
                  <a:srgbClr val="FFFAF5"/>
                </a:solidFill>
                <a:latin typeface="Garet"/>
                <a:ea typeface="Garet"/>
                <a:cs typeface="Garet"/>
                <a:sym typeface="Garet"/>
              </a:rPr>
              <a:t>T</a:t>
            </a:r>
            <a:r>
              <a:rPr lang="en-US" sz="2231" u="sng">
                <a:solidFill>
                  <a:srgbClr val="FFFAF5"/>
                </a:solidFill>
                <a:latin typeface="Garet"/>
                <a:ea typeface="Garet"/>
                <a:cs typeface="Garet"/>
                <a:sym typeface="Garet"/>
              </a:rPr>
              <a:t>he semi-supervised GAN consists of two main components</a:t>
            </a:r>
            <a:r>
              <a:rPr lang="en-US" sz="2231">
                <a:solidFill>
                  <a:srgbClr val="FFFAF5"/>
                </a:solidFill>
                <a:latin typeface="Garet"/>
                <a:ea typeface="Garet"/>
                <a:cs typeface="Garet"/>
                <a:sym typeface="Garet"/>
              </a:rPr>
              <a:t>:</a:t>
            </a:r>
          </a:p>
          <a:p>
            <a:pPr algn="just">
              <a:lnSpc>
                <a:spcPts val="2409"/>
              </a:lnSpc>
            </a:pPr>
          </a:p>
          <a:p>
            <a:pPr algn="just" marL="963489" indent="-321163" lvl="2">
              <a:lnSpc>
                <a:spcPts val="2409"/>
              </a:lnSpc>
              <a:buFont typeface="Arial"/>
              <a:buChar char="⚬"/>
            </a:pPr>
            <a:r>
              <a:rPr lang="en-US" sz="2231">
                <a:solidFill>
                  <a:srgbClr val="FFFAF5"/>
                </a:solidFill>
                <a:latin typeface="Garet Bold"/>
                <a:ea typeface="Garet Bold"/>
                <a:cs typeface="Garet Bold"/>
                <a:sym typeface="Garet Bold"/>
              </a:rPr>
              <a:t>Generator Network:</a:t>
            </a:r>
            <a:r>
              <a:rPr lang="en-US" sz="2231">
                <a:solidFill>
                  <a:srgbClr val="FFFAF5"/>
                </a:solidFill>
                <a:latin typeface="Garet"/>
                <a:ea typeface="Garet"/>
                <a:cs typeface="Garet"/>
                <a:sym typeface="Garet"/>
              </a:rPr>
              <a:t> Generates realistic synthetic images from random noise to mimic the distribution of actual multispectral data.</a:t>
            </a:r>
          </a:p>
          <a:p>
            <a:pPr algn="just">
              <a:lnSpc>
                <a:spcPts val="2409"/>
              </a:lnSpc>
            </a:pPr>
          </a:p>
          <a:p>
            <a:pPr algn="just" marL="963489" indent="-321163" lvl="2">
              <a:lnSpc>
                <a:spcPts val="2409"/>
              </a:lnSpc>
              <a:buFont typeface="Arial"/>
              <a:buChar char="⚬"/>
            </a:pPr>
            <a:r>
              <a:rPr lang="en-US" sz="2231">
                <a:solidFill>
                  <a:srgbClr val="FFFAF5"/>
                </a:solidFill>
                <a:latin typeface="Garet Bold"/>
                <a:ea typeface="Garet Bold"/>
                <a:cs typeface="Garet Bold"/>
                <a:sym typeface="Garet Bold"/>
              </a:rPr>
              <a:t>Discriminator Network</a:t>
            </a:r>
            <a:r>
              <a:rPr lang="en-US" sz="2231">
                <a:solidFill>
                  <a:srgbClr val="FFFAF5"/>
                </a:solidFill>
                <a:latin typeface="Garet"/>
                <a:ea typeface="Garet"/>
                <a:cs typeface="Garet"/>
                <a:sym typeface="Garet"/>
              </a:rPr>
              <a:t>: A modified DCNN that performs multi-class classification (crop, weed, background) and distinguishes between real and synthetic images.</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The approach was tested using multispectral images (Red and NIR channels) with varying percentages (30%, 40%, and 50%) of labeled data, achieving an F1 score of approximately 0.85 with 50% labeled data.</a:t>
            </a:r>
          </a:p>
          <a:p>
            <a:pPr algn="just">
              <a:lnSpc>
                <a:spcPts val="2409"/>
              </a:lnSpc>
            </a:pPr>
          </a:p>
          <a:p>
            <a:pPr algn="just" marL="481745" indent="-240872" lvl="1">
              <a:lnSpc>
                <a:spcPts val="2409"/>
              </a:lnSpc>
              <a:buFont typeface="Arial"/>
              <a:buChar char="•"/>
            </a:pPr>
            <a:r>
              <a:rPr lang="en-US" sz="2231">
                <a:solidFill>
                  <a:srgbClr val="FFFAF5"/>
                </a:solidFill>
                <a:latin typeface="Garet"/>
                <a:ea typeface="Garet"/>
                <a:cs typeface="Garet"/>
                <a:sym typeface="Garet"/>
              </a:rPr>
              <a:t>Although the semi-supervised GAN produces encouraging results, there are limits to how many datasets and scenarios it can be applied to. To improve stability and application, future research could examine more multispectral bands and assess how well the model performs in various agricultural contexts. </a:t>
            </a:r>
          </a:p>
          <a:p>
            <a:pPr algn="just">
              <a:lnSpc>
                <a:spcPts val="2409"/>
              </a:lnSpc>
            </a:pPr>
          </a:p>
        </p:txBody>
      </p:sp>
      <p:sp>
        <p:nvSpPr>
          <p:cNvPr name="TextBox 19" id="19"/>
          <p:cNvSpPr txBox="true"/>
          <p:nvPr/>
        </p:nvSpPr>
        <p:spPr>
          <a:xfrm rot="0">
            <a:off x="1028700" y="8874419"/>
            <a:ext cx="15954605" cy="1492353"/>
          </a:xfrm>
          <a:prstGeom prst="rect">
            <a:avLst/>
          </a:prstGeom>
        </p:spPr>
        <p:txBody>
          <a:bodyPr anchor="t" rtlCol="false" tIns="0" lIns="0" bIns="0" rIns="0">
            <a:spAutoFit/>
          </a:bodyPr>
          <a:lstStyle/>
          <a:p>
            <a:pPr algn="just">
              <a:lnSpc>
                <a:spcPts val="2995"/>
              </a:lnSpc>
            </a:pPr>
            <a:r>
              <a:rPr lang="en-US" sz="2252">
                <a:solidFill>
                  <a:srgbClr val="FFFAF5"/>
                </a:solidFill>
                <a:latin typeface="Canva Sans Bold"/>
                <a:ea typeface="Canva Sans Bold"/>
                <a:cs typeface="Canva Sans Bold"/>
                <a:sym typeface="Canva Sans Bold"/>
              </a:rPr>
              <a:t>Kerdegari, H., Razaak, M., Argyriou, V., &amp; Remagnino, P. (2023). Semi-supervised GAN for Classification of Multispectral Imagery Acquired by UAVs. Precision Agriculture. </a:t>
            </a:r>
          </a:p>
          <a:p>
            <a:pPr algn="just">
              <a:lnSpc>
                <a:spcPts val="2995"/>
              </a:lnSpc>
            </a:pPr>
            <a:r>
              <a:rPr lang="en-US" sz="2252">
                <a:solidFill>
                  <a:srgbClr val="FFFAF5"/>
                </a:solidFill>
                <a:latin typeface="Canva Sans Bold"/>
                <a:ea typeface="Canva Sans Bold"/>
                <a:cs typeface="Canva Sans Bold"/>
                <a:sym typeface="Canva Sans Bold"/>
              </a:rPr>
              <a:t>Available at: </a:t>
            </a:r>
            <a:r>
              <a:rPr lang="en-US" sz="2252" u="sng">
                <a:solidFill>
                  <a:srgbClr val="FFFAF5"/>
                </a:solidFill>
                <a:latin typeface="Canva Sans Bold"/>
                <a:ea typeface="Canva Sans Bold"/>
                <a:cs typeface="Canva Sans Bold"/>
                <a:sym typeface="Canva Sans Bold"/>
                <a:hlinkClick r:id="rId3" tooltip="https://arxiv.org/pdf/1905.10920"/>
              </a:rPr>
              <a:t>https://arxiv.org/pdf/1905.10920</a:t>
            </a:r>
            <a:r>
              <a:rPr lang="en-US" sz="2252">
                <a:solidFill>
                  <a:srgbClr val="FFFAF5"/>
                </a:solidFill>
                <a:latin typeface="Canva Sans Bold"/>
                <a:ea typeface="Canva Sans Bold"/>
                <a:cs typeface="Canva Sans Bold"/>
                <a:sym typeface="Canva Sans Bold"/>
              </a:rPr>
              <a:t>[Accessed 12 July. 2024].</a:t>
            </a:r>
          </a:p>
          <a:p>
            <a:pPr algn="just">
              <a:lnSpc>
                <a:spcPts val="299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0" y="0"/>
            <a:ext cx="3601984" cy="10287000"/>
            <a:chOff x="0" y="0"/>
            <a:chExt cx="948671" cy="2709333"/>
          </a:xfrm>
        </p:grpSpPr>
        <p:sp>
          <p:nvSpPr>
            <p:cNvPr name="Freeform 3" id="3"/>
            <p:cNvSpPr/>
            <p:nvPr/>
          </p:nvSpPr>
          <p:spPr>
            <a:xfrm flipH="false" flipV="false" rot="0">
              <a:off x="0" y="0"/>
              <a:ext cx="948671" cy="2709333"/>
            </a:xfrm>
            <a:custGeom>
              <a:avLst/>
              <a:gdLst/>
              <a:ahLst/>
              <a:cxnLst/>
              <a:rect r="r" b="b" t="t" l="l"/>
              <a:pathLst>
                <a:path h="2709333" w="948671">
                  <a:moveTo>
                    <a:pt x="0" y="0"/>
                  </a:moveTo>
                  <a:lnTo>
                    <a:pt x="948671" y="0"/>
                  </a:lnTo>
                  <a:lnTo>
                    <a:pt x="948671" y="2709333"/>
                  </a:lnTo>
                  <a:lnTo>
                    <a:pt x="0" y="2709333"/>
                  </a:lnTo>
                  <a:close/>
                </a:path>
              </a:pathLst>
            </a:custGeom>
            <a:solidFill>
              <a:srgbClr val="0F401F"/>
            </a:solidFill>
            <a:ln cap="sq">
              <a:noFill/>
              <a:prstDash val="solid"/>
              <a:miter/>
            </a:ln>
          </p:spPr>
        </p:sp>
        <p:sp>
          <p:nvSpPr>
            <p:cNvPr name="TextBox 4" id="4"/>
            <p:cNvSpPr txBox="true"/>
            <p:nvPr/>
          </p:nvSpPr>
          <p:spPr>
            <a:xfrm>
              <a:off x="0" y="-47625"/>
              <a:ext cx="948671" cy="2756958"/>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5" id="5"/>
          <p:cNvSpPr/>
          <p:nvPr/>
        </p:nvSpPr>
        <p:spPr>
          <a:xfrm flipH="false" flipV="false" rot="0">
            <a:off x="0" y="0"/>
            <a:ext cx="3601984" cy="10287000"/>
          </a:xfrm>
          <a:custGeom>
            <a:avLst/>
            <a:gdLst/>
            <a:ahLst/>
            <a:cxnLst/>
            <a:rect r="r" b="b" t="t" l="l"/>
            <a:pathLst>
              <a:path h="10287000" w="3601984">
                <a:moveTo>
                  <a:pt x="0" y="0"/>
                </a:moveTo>
                <a:lnTo>
                  <a:pt x="3601984" y="0"/>
                </a:lnTo>
                <a:lnTo>
                  <a:pt x="3601984" y="10287000"/>
                </a:lnTo>
                <a:lnTo>
                  <a:pt x="0" y="10287000"/>
                </a:lnTo>
                <a:lnTo>
                  <a:pt x="0" y="0"/>
                </a:lnTo>
                <a:close/>
              </a:path>
            </a:pathLst>
          </a:custGeom>
          <a:blipFill>
            <a:blip r:embed="rId3">
              <a:alphaModFix amt="18999"/>
            </a:blip>
            <a:stretch>
              <a:fillRect l="-196206" t="0" r="-132450" b="0"/>
            </a:stretch>
          </a:blipFill>
        </p:spPr>
      </p:sp>
      <p:sp>
        <p:nvSpPr>
          <p:cNvPr name="Freeform 6" id="6"/>
          <p:cNvSpPr/>
          <p:nvPr/>
        </p:nvSpPr>
        <p:spPr>
          <a:xfrm flipH="false" flipV="false" rot="-5400000">
            <a:off x="-2961528" y="4664812"/>
            <a:ext cx="14084399" cy="957375"/>
          </a:xfrm>
          <a:custGeom>
            <a:avLst/>
            <a:gdLst/>
            <a:ahLst/>
            <a:cxnLst/>
            <a:rect r="r" b="b" t="t" l="l"/>
            <a:pathLst>
              <a:path h="957375" w="14084399">
                <a:moveTo>
                  <a:pt x="0" y="0"/>
                </a:moveTo>
                <a:lnTo>
                  <a:pt x="14084399" y="0"/>
                </a:lnTo>
                <a:lnTo>
                  <a:pt x="14084399" y="957376"/>
                </a:lnTo>
                <a:lnTo>
                  <a:pt x="0" y="957376"/>
                </a:lnTo>
                <a:lnTo>
                  <a:pt x="0" y="0"/>
                </a:lnTo>
                <a:close/>
              </a:path>
            </a:pathLst>
          </a:custGeom>
          <a:blipFill>
            <a:blip r:embed="rId4"/>
            <a:stretch>
              <a:fillRect l="0" t="-190551" r="0" b="0"/>
            </a:stretch>
          </a:blipFill>
        </p:spPr>
      </p:sp>
      <p:sp>
        <p:nvSpPr>
          <p:cNvPr name="Freeform 7" id="7"/>
          <p:cNvSpPr/>
          <p:nvPr/>
        </p:nvSpPr>
        <p:spPr>
          <a:xfrm flipH="false" flipV="false" rot="0">
            <a:off x="0" y="0"/>
            <a:ext cx="3601984" cy="10287000"/>
          </a:xfrm>
          <a:custGeom>
            <a:avLst/>
            <a:gdLst/>
            <a:ahLst/>
            <a:cxnLst/>
            <a:rect r="r" b="b" t="t" l="l"/>
            <a:pathLst>
              <a:path h="10287000" w="3601984">
                <a:moveTo>
                  <a:pt x="0" y="0"/>
                </a:moveTo>
                <a:lnTo>
                  <a:pt x="3601984" y="0"/>
                </a:lnTo>
                <a:lnTo>
                  <a:pt x="3601984" y="10287000"/>
                </a:lnTo>
                <a:lnTo>
                  <a:pt x="0" y="10287000"/>
                </a:lnTo>
                <a:lnTo>
                  <a:pt x="0" y="0"/>
                </a:lnTo>
                <a:close/>
              </a:path>
            </a:pathLst>
          </a:custGeom>
          <a:blipFill>
            <a:blip r:embed="rId5"/>
            <a:stretch>
              <a:fillRect l="-19893" t="0" r="-308763" b="0"/>
            </a:stretch>
          </a:blipFill>
        </p:spPr>
      </p:sp>
      <p:sp>
        <p:nvSpPr>
          <p:cNvPr name="TextBox 8" id="8"/>
          <p:cNvSpPr txBox="true"/>
          <p:nvPr/>
        </p:nvSpPr>
        <p:spPr>
          <a:xfrm rot="0">
            <a:off x="6823457" y="1557615"/>
            <a:ext cx="7431237" cy="821293"/>
          </a:xfrm>
          <a:prstGeom prst="rect">
            <a:avLst/>
          </a:prstGeom>
        </p:spPr>
        <p:txBody>
          <a:bodyPr anchor="t" rtlCol="false" tIns="0" lIns="0" bIns="0" rIns="0">
            <a:spAutoFit/>
          </a:bodyPr>
          <a:lstStyle/>
          <a:p>
            <a:pPr algn="l" marL="0" indent="0" lvl="0">
              <a:lnSpc>
                <a:spcPts val="6601"/>
              </a:lnSpc>
              <a:spcBef>
                <a:spcPct val="0"/>
              </a:spcBef>
            </a:pPr>
            <a:r>
              <a:rPr lang="en-US" sz="4715">
                <a:solidFill>
                  <a:srgbClr val="000000"/>
                </a:solidFill>
                <a:latin typeface="Now Heavy"/>
                <a:ea typeface="Now Heavy"/>
                <a:cs typeface="Now Heavy"/>
                <a:sym typeface="Now Heavy"/>
              </a:rPr>
              <a:t>Problem Statement</a:t>
            </a:r>
          </a:p>
        </p:txBody>
      </p:sp>
      <p:sp>
        <p:nvSpPr>
          <p:cNvPr name="TextBox 9" id="9"/>
          <p:cNvSpPr txBox="true"/>
          <p:nvPr/>
        </p:nvSpPr>
        <p:spPr>
          <a:xfrm rot="0">
            <a:off x="4948030" y="2583348"/>
            <a:ext cx="12587147" cy="6419850"/>
          </a:xfrm>
          <a:prstGeom prst="rect">
            <a:avLst/>
          </a:prstGeom>
        </p:spPr>
        <p:txBody>
          <a:bodyPr anchor="t" rtlCol="false" tIns="0" lIns="0" bIns="0" rIns="0">
            <a:spAutoFit/>
          </a:bodyPr>
          <a:lstStyle/>
          <a:p>
            <a:pPr algn="just" marL="539749" indent="-269875" lvl="1">
              <a:lnSpc>
                <a:spcPts val="3449"/>
              </a:lnSpc>
              <a:buFont typeface="Arial"/>
              <a:buChar char="•"/>
            </a:pPr>
            <a:r>
              <a:rPr lang="en-US" sz="2499" spc="244">
                <a:solidFill>
                  <a:srgbClr val="000000"/>
                </a:solidFill>
                <a:latin typeface="Canva Sans"/>
                <a:ea typeface="Canva Sans"/>
                <a:cs typeface="Canva Sans"/>
                <a:sym typeface="Canva Sans"/>
              </a:rPr>
              <a:t>By competing with crops for essential resources like nutrients, water, and sunlight, weeds lower crop production. </a:t>
            </a:r>
          </a:p>
          <a:p>
            <a:pPr algn="just">
              <a:lnSpc>
                <a:spcPts val="3449"/>
              </a:lnSpc>
            </a:pPr>
          </a:p>
          <a:p>
            <a:pPr algn="just" marL="539749" indent="-269875" lvl="1">
              <a:lnSpc>
                <a:spcPts val="3449"/>
              </a:lnSpc>
              <a:buFont typeface="Arial"/>
              <a:buChar char="•"/>
            </a:pPr>
            <a:r>
              <a:rPr lang="en-US" sz="2499" spc="244">
                <a:solidFill>
                  <a:srgbClr val="000000"/>
                </a:solidFill>
                <a:latin typeface="Canva Sans"/>
                <a:ea typeface="Canva Sans"/>
                <a:cs typeface="Canva Sans"/>
                <a:sym typeface="Canva Sans"/>
              </a:rPr>
              <a:t>Manual weed control is expensive, time-consuming, and often ineffective. </a:t>
            </a:r>
          </a:p>
          <a:p>
            <a:pPr algn="just">
              <a:lnSpc>
                <a:spcPts val="3449"/>
              </a:lnSpc>
            </a:pPr>
          </a:p>
          <a:p>
            <a:pPr algn="just" marL="539749" indent="-269875" lvl="1">
              <a:lnSpc>
                <a:spcPts val="3449"/>
              </a:lnSpc>
              <a:buFont typeface="Arial"/>
              <a:buChar char="•"/>
            </a:pPr>
            <a:r>
              <a:rPr lang="en-US" sz="2499" spc="244">
                <a:solidFill>
                  <a:srgbClr val="000000"/>
                </a:solidFill>
                <a:latin typeface="Canva Sans"/>
                <a:ea typeface="Canva Sans"/>
                <a:cs typeface="Canva Sans"/>
                <a:sym typeface="Canva Sans"/>
              </a:rPr>
              <a:t>Machine learning models struggle with limited data and class imbalance, leading to reduced accuracy.</a:t>
            </a:r>
          </a:p>
          <a:p>
            <a:pPr algn="just">
              <a:lnSpc>
                <a:spcPts val="3449"/>
              </a:lnSpc>
            </a:pPr>
          </a:p>
          <a:p>
            <a:pPr algn="just" marL="539749" indent="-269875" lvl="1">
              <a:lnSpc>
                <a:spcPts val="3449"/>
              </a:lnSpc>
              <a:buFont typeface="Arial"/>
              <a:buChar char="•"/>
            </a:pPr>
            <a:r>
              <a:rPr lang="en-US" sz="2499" spc="244">
                <a:solidFill>
                  <a:srgbClr val="000000"/>
                </a:solidFill>
                <a:latin typeface="Canva Sans"/>
                <a:ea typeface="Canva Sans"/>
                <a:cs typeface="Canva Sans"/>
                <a:sym typeface="Canva Sans"/>
              </a:rPr>
              <a:t>High false-positive rates in weed detection increase herbicide use, negatively affecting the environment.</a:t>
            </a:r>
          </a:p>
          <a:p>
            <a:pPr algn="just">
              <a:lnSpc>
                <a:spcPts val="3449"/>
              </a:lnSpc>
            </a:pPr>
          </a:p>
          <a:p>
            <a:pPr algn="just" marL="539749" indent="-269875" lvl="1">
              <a:lnSpc>
                <a:spcPts val="3449"/>
              </a:lnSpc>
              <a:buFont typeface="Arial"/>
              <a:buChar char="•"/>
            </a:pPr>
            <a:r>
              <a:rPr lang="en-US" sz="2499" spc="244">
                <a:solidFill>
                  <a:srgbClr val="000000"/>
                </a:solidFill>
                <a:latin typeface="Canva Sans"/>
                <a:ea typeface="Canva Sans"/>
                <a:cs typeface="Canva Sans"/>
                <a:sym typeface="Canva Sans"/>
              </a:rPr>
              <a:t>An accurate, automated weed detection system is needed to overcome data limitations and class imbalance, improving detection for both common and rare weed species.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RESEARCH QUESTIONS</a:t>
            </a:r>
          </a:p>
        </p:txBody>
      </p:sp>
      <p:grpSp>
        <p:nvGrpSpPr>
          <p:cNvPr name="Group 3" id="3"/>
          <p:cNvGrpSpPr/>
          <p:nvPr/>
        </p:nvGrpSpPr>
        <p:grpSpPr>
          <a:xfrm rot="0">
            <a:off x="1564423" y="2892931"/>
            <a:ext cx="15516465" cy="4151132"/>
            <a:chOff x="0" y="0"/>
            <a:chExt cx="20688620" cy="5534843"/>
          </a:xfrm>
        </p:grpSpPr>
        <p:grpSp>
          <p:nvGrpSpPr>
            <p:cNvPr name="Group 4" id="4"/>
            <p:cNvGrpSpPr/>
            <p:nvPr/>
          </p:nvGrpSpPr>
          <p:grpSpPr>
            <a:xfrm rot="0">
              <a:off x="0" y="0"/>
              <a:ext cx="1473815" cy="14738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1</a:t>
              </a:r>
            </a:p>
          </p:txBody>
        </p:sp>
        <p:grpSp>
          <p:nvGrpSpPr>
            <p:cNvPr name="Group 8" id="8"/>
            <p:cNvGrpSpPr/>
            <p:nvPr/>
          </p:nvGrpSpPr>
          <p:grpSpPr>
            <a:xfrm rot="0">
              <a:off x="0" y="2742037"/>
              <a:ext cx="1473815" cy="14738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2872617"/>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2</a:t>
              </a:r>
            </a:p>
          </p:txBody>
        </p:sp>
        <p:sp>
          <p:nvSpPr>
            <p:cNvPr name="TextBox 12" id="12"/>
            <p:cNvSpPr txBox="true"/>
            <p:nvPr/>
          </p:nvSpPr>
          <p:spPr>
            <a:xfrm rot="0">
              <a:off x="1711697" y="-63120"/>
              <a:ext cx="18976923" cy="2133803"/>
            </a:xfrm>
            <a:prstGeom prst="rect">
              <a:avLst/>
            </a:prstGeom>
          </p:spPr>
          <p:txBody>
            <a:bodyPr anchor="t" rtlCol="false" tIns="0" lIns="0" bIns="0" rIns="0">
              <a:spAutoFit/>
            </a:bodyPr>
            <a:lstStyle/>
            <a:p>
              <a:pPr algn="just">
                <a:lnSpc>
                  <a:spcPts val="4322"/>
                </a:lnSpc>
              </a:pPr>
              <a:r>
                <a:rPr lang="en-US" sz="3087">
                  <a:solidFill>
                    <a:srgbClr val="000000"/>
                  </a:solidFill>
                  <a:latin typeface="Alatsi"/>
                  <a:ea typeface="Alatsi"/>
                  <a:cs typeface="Alatsi"/>
                  <a:sym typeface="Alatsi"/>
                </a:rPr>
                <a:t>How effectively can DCGANs generate synthetic UAV imagery that closely resembles real-world UAV-captured images in terms of visual and statistical similarity?</a:t>
              </a:r>
            </a:p>
            <a:p>
              <a:pPr algn="just">
                <a:lnSpc>
                  <a:spcPts val="4322"/>
                </a:lnSpc>
              </a:pPr>
            </a:p>
          </p:txBody>
        </p:sp>
        <p:sp>
          <p:nvSpPr>
            <p:cNvPr name="TextBox 13" id="13"/>
            <p:cNvSpPr txBox="true"/>
            <p:nvPr/>
          </p:nvSpPr>
          <p:spPr>
            <a:xfrm rot="0">
              <a:off x="1711697" y="2677140"/>
              <a:ext cx="18976923" cy="2857703"/>
            </a:xfrm>
            <a:prstGeom prst="rect">
              <a:avLst/>
            </a:prstGeom>
          </p:spPr>
          <p:txBody>
            <a:bodyPr anchor="t" rtlCol="false" tIns="0" lIns="0" bIns="0" rIns="0">
              <a:spAutoFit/>
            </a:bodyPr>
            <a:lstStyle/>
            <a:p>
              <a:pPr algn="just">
                <a:lnSpc>
                  <a:spcPts val="4322"/>
                </a:lnSpc>
              </a:pPr>
              <a:r>
                <a:rPr lang="en-US" sz="3087">
                  <a:solidFill>
                    <a:srgbClr val="000000"/>
                  </a:solidFill>
                  <a:latin typeface="Alatsi"/>
                  <a:ea typeface="Alatsi"/>
                  <a:cs typeface="Alatsi"/>
                  <a:sym typeface="Alatsi"/>
                </a:rPr>
                <a:t>Can the inclusion of DCGAN-augmented synthetic UAV imagery improve the classification accuracy of CNN models for weed identification in Precision Agriculture?</a:t>
              </a:r>
            </a:p>
            <a:p>
              <a:pPr algn="just">
                <a:lnSpc>
                  <a:spcPts val="4322"/>
                </a:lnSpc>
              </a:pPr>
            </a:p>
          </p:txBody>
        </p:sp>
      </p:grpSp>
      <p:grpSp>
        <p:nvGrpSpPr>
          <p:cNvPr name="Group 14" id="14"/>
          <p:cNvGrpSpPr/>
          <p:nvPr/>
        </p:nvGrpSpPr>
        <p:grpSpPr>
          <a:xfrm rot="0">
            <a:off x="627362" y="0"/>
            <a:ext cx="937061" cy="10287000"/>
            <a:chOff x="0" y="0"/>
            <a:chExt cx="246798" cy="2709333"/>
          </a:xfrm>
        </p:grpSpPr>
        <p:sp>
          <p:nvSpPr>
            <p:cNvPr name="Freeform 15" id="15"/>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16" id="16"/>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18" id="1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19" id="19"/>
          <p:cNvGrpSpPr/>
          <p:nvPr/>
        </p:nvGrpSpPr>
        <p:grpSpPr>
          <a:xfrm rot="0">
            <a:off x="15915855" y="0"/>
            <a:ext cx="1449213" cy="1673225"/>
            <a:chOff x="0" y="0"/>
            <a:chExt cx="703982" cy="812800"/>
          </a:xfrm>
        </p:grpSpPr>
        <p:sp>
          <p:nvSpPr>
            <p:cNvPr name="Freeform 20" id="2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1" id="2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6198929" y="6508335"/>
            <a:ext cx="5890141" cy="3362883"/>
          </a:xfrm>
          <a:custGeom>
            <a:avLst/>
            <a:gdLst/>
            <a:ahLst/>
            <a:cxnLst/>
            <a:rect r="r" b="b" t="t" l="l"/>
            <a:pathLst>
              <a:path h="3362883" w="5890141">
                <a:moveTo>
                  <a:pt x="0" y="0"/>
                </a:moveTo>
                <a:lnTo>
                  <a:pt x="5890142" y="0"/>
                </a:lnTo>
                <a:lnTo>
                  <a:pt x="5890142" y="3362883"/>
                </a:lnTo>
                <a:lnTo>
                  <a:pt x="0" y="3362883"/>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63022"/>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24384000" cy="6858000"/>
          </a:xfrm>
        </p:grpSpPr>
        <p:pic>
          <p:nvPicPr>
            <p:cNvPr name="Picture 3" id="3"/>
            <p:cNvPicPr>
              <a:picLocks noChangeAspect="true"/>
            </p:cNvPicPr>
            <p:nvPr/>
          </p:nvPicPr>
          <p:blipFill>
            <a:blip r:embed="rId3"/>
            <a:srcRect l="0" t="38978" r="0" b="38978"/>
            <a:stretch>
              <a:fillRect/>
            </a:stretch>
          </p:blipFill>
          <p:spPr>
            <a:xfrm flipH="false" flipV="false">
              <a:off x="0" y="0"/>
              <a:ext cx="24384000" cy="6858000"/>
            </a:xfrm>
            <a:prstGeom prst="rect">
              <a:avLst/>
            </a:prstGeom>
          </p:spPr>
        </p:pic>
      </p:grpSp>
      <p:sp>
        <p:nvSpPr>
          <p:cNvPr name="Freeform 4" id="4"/>
          <p:cNvSpPr/>
          <p:nvPr/>
        </p:nvSpPr>
        <p:spPr>
          <a:xfrm flipH="false" flipV="false" rot="0">
            <a:off x="1069820" y="1664491"/>
            <a:ext cx="16148361" cy="8407136"/>
          </a:xfrm>
          <a:custGeom>
            <a:avLst/>
            <a:gdLst/>
            <a:ahLst/>
            <a:cxnLst/>
            <a:rect r="r" b="b" t="t" l="l"/>
            <a:pathLst>
              <a:path h="8407136" w="16148361">
                <a:moveTo>
                  <a:pt x="0" y="0"/>
                </a:moveTo>
                <a:lnTo>
                  <a:pt x="16148360" y="0"/>
                </a:lnTo>
                <a:lnTo>
                  <a:pt x="16148360" y="8407136"/>
                </a:lnTo>
                <a:lnTo>
                  <a:pt x="0" y="8407136"/>
                </a:lnTo>
                <a:lnTo>
                  <a:pt x="0" y="0"/>
                </a:lnTo>
                <a:close/>
              </a:path>
            </a:pathLst>
          </a:custGeom>
          <a:blipFill>
            <a:blip r:embed="rId4"/>
            <a:stretch>
              <a:fillRect l="0" t="0" r="0" b="0"/>
            </a:stretch>
          </a:blipFill>
        </p:spPr>
      </p:sp>
      <p:sp>
        <p:nvSpPr>
          <p:cNvPr name="TextBox 5" id="5"/>
          <p:cNvSpPr txBox="true"/>
          <p:nvPr/>
        </p:nvSpPr>
        <p:spPr>
          <a:xfrm rot="0">
            <a:off x="5294051" y="372964"/>
            <a:ext cx="8804582" cy="1492250"/>
          </a:xfrm>
          <a:prstGeom prst="rect">
            <a:avLst/>
          </a:prstGeom>
        </p:spPr>
        <p:txBody>
          <a:bodyPr anchor="t" rtlCol="false" tIns="0" lIns="0" bIns="0" rIns="0">
            <a:spAutoFit/>
          </a:bodyPr>
          <a:lstStyle/>
          <a:p>
            <a:pPr algn="l">
              <a:lnSpc>
                <a:spcPts val="10599"/>
              </a:lnSpc>
            </a:pPr>
            <a:r>
              <a:rPr lang="en-US" sz="9999" spc="359">
                <a:solidFill>
                  <a:srgbClr val="F6F0DF"/>
                </a:solidFill>
                <a:latin typeface="Perandory Condensed"/>
                <a:ea typeface="Perandory Condensed"/>
                <a:cs typeface="Perandory Condensed"/>
                <a:sym typeface="Perandory Condensed"/>
              </a:rPr>
              <a:t>Proposed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DAGPFh_MStE</dc:identifier>
  <dcterms:modified xsi:type="dcterms:W3CDTF">2011-08-01T06:04:30Z</dcterms:modified>
  <cp:revision>1</cp:revision>
  <dc:title>Smart Agriculture using DCGAN</dc:title>
</cp:coreProperties>
</file>